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2"/>
  </p:notesMasterIdLst>
  <p:sldIdLst>
    <p:sldId id="256" r:id="rId2"/>
    <p:sldId id="291" r:id="rId3"/>
    <p:sldId id="257" r:id="rId4"/>
    <p:sldId id="259" r:id="rId5"/>
    <p:sldId id="260" r:id="rId6"/>
    <p:sldId id="262" r:id="rId7"/>
    <p:sldId id="263" r:id="rId8"/>
    <p:sldId id="265" r:id="rId9"/>
    <p:sldId id="267" r:id="rId10"/>
    <p:sldId id="268" r:id="rId11"/>
    <p:sldId id="271" r:id="rId12"/>
    <p:sldId id="269" r:id="rId13"/>
    <p:sldId id="272" r:id="rId14"/>
    <p:sldId id="282" r:id="rId15"/>
    <p:sldId id="274" r:id="rId16"/>
    <p:sldId id="275" r:id="rId17"/>
    <p:sldId id="276"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1ED2"/>
    <a:srgbClr val="0000CC"/>
    <a:srgbClr val="90C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35B47-5E9C-4CA4-BACC-673A7FE4261B}" type="datetimeFigureOut">
              <a:rPr lang="tr-TR" smtClean="0"/>
              <a:t>01.03.2016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8E49D1-B0D1-48C3-8509-1AC2C854353E}" type="slidenum">
              <a:rPr lang="tr-TR" smtClean="0"/>
              <a:t>‹#›</a:t>
            </a:fld>
            <a:endParaRPr lang="tr-TR"/>
          </a:p>
        </p:txBody>
      </p:sp>
    </p:spTree>
    <p:extLst>
      <p:ext uri="{BB962C8B-B14F-4D97-AF65-F5344CB8AC3E}">
        <p14:creationId xmlns:p14="http://schemas.microsoft.com/office/powerpoint/2010/main" val="3594984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4</a:t>
            </a:fld>
            <a:endParaRPr lang="tr-TR"/>
          </a:p>
        </p:txBody>
      </p:sp>
    </p:spTree>
    <p:extLst>
      <p:ext uri="{BB962C8B-B14F-4D97-AF65-F5344CB8AC3E}">
        <p14:creationId xmlns:p14="http://schemas.microsoft.com/office/powerpoint/2010/main" val="150806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6</a:t>
            </a:fld>
            <a:endParaRPr lang="tr-TR"/>
          </a:p>
        </p:txBody>
      </p:sp>
    </p:spTree>
    <p:extLst>
      <p:ext uri="{BB962C8B-B14F-4D97-AF65-F5344CB8AC3E}">
        <p14:creationId xmlns:p14="http://schemas.microsoft.com/office/powerpoint/2010/main" val="2712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7</a:t>
            </a:fld>
            <a:endParaRPr lang="tr-TR"/>
          </a:p>
        </p:txBody>
      </p:sp>
    </p:spTree>
    <p:extLst>
      <p:ext uri="{BB962C8B-B14F-4D97-AF65-F5344CB8AC3E}">
        <p14:creationId xmlns:p14="http://schemas.microsoft.com/office/powerpoint/2010/main" val="2304990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8</a:t>
            </a:fld>
            <a:endParaRPr lang="tr-TR"/>
          </a:p>
        </p:txBody>
      </p:sp>
    </p:spTree>
    <p:extLst>
      <p:ext uri="{BB962C8B-B14F-4D97-AF65-F5344CB8AC3E}">
        <p14:creationId xmlns:p14="http://schemas.microsoft.com/office/powerpoint/2010/main" val="2266655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9</a:t>
            </a:fld>
            <a:endParaRPr lang="tr-TR"/>
          </a:p>
        </p:txBody>
      </p:sp>
    </p:spTree>
    <p:extLst>
      <p:ext uri="{BB962C8B-B14F-4D97-AF65-F5344CB8AC3E}">
        <p14:creationId xmlns:p14="http://schemas.microsoft.com/office/powerpoint/2010/main" val="2761014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10</a:t>
            </a:fld>
            <a:endParaRPr lang="tr-TR"/>
          </a:p>
        </p:txBody>
      </p:sp>
    </p:spTree>
    <p:extLst>
      <p:ext uri="{BB962C8B-B14F-4D97-AF65-F5344CB8AC3E}">
        <p14:creationId xmlns:p14="http://schemas.microsoft.com/office/powerpoint/2010/main" val="3015650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2F9A7A29-1CD3-4D44-B2F1-902F7406C086}" type="slidenum">
              <a:rPr lang="tr-TR" smtClean="0"/>
              <a:pPr/>
              <a:t>11</a:t>
            </a:fld>
            <a:endParaRPr lang="tr-TR"/>
          </a:p>
        </p:txBody>
      </p:sp>
    </p:spTree>
    <p:extLst>
      <p:ext uri="{BB962C8B-B14F-4D97-AF65-F5344CB8AC3E}">
        <p14:creationId xmlns:p14="http://schemas.microsoft.com/office/powerpoint/2010/main" val="221667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A7C5259-3CFE-4A55-8A33-3AF858C7A654}" type="slidenum">
              <a:rPr lang="tr-TR" altLang="tr-TR" sz="1200" smtClean="0">
                <a:latin typeface="Arial" pitchFamily="34" charset="0"/>
              </a:rPr>
              <a:pPr eaLnBrk="1" hangingPunct="1"/>
              <a:t>13</a:t>
            </a:fld>
            <a:endParaRPr lang="tr-TR" altLang="tr-TR" sz="1200"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extLst>
      <p:ext uri="{BB962C8B-B14F-4D97-AF65-F5344CB8AC3E}">
        <p14:creationId xmlns:p14="http://schemas.microsoft.com/office/powerpoint/2010/main" val="1133837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Görüntüsü Yer Tutucusu 1"/>
          <p:cNvSpPr>
            <a:spLocks noGrp="1" noRot="1" noChangeAspect="1" noTextEdit="1"/>
          </p:cNvSpPr>
          <p:nvPr>
            <p:ph type="sldImg"/>
          </p:nvPr>
        </p:nvSpPr>
        <p:spPr>
          <a:ln/>
        </p:spPr>
      </p:sp>
      <p:sp>
        <p:nvSpPr>
          <p:cNvPr id="34819" name="Not Yer Tutucusu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mtClean="0">
              <a:latin typeface="Arial" panose="020B0604020202020204" pitchFamily="34" charset="0"/>
              <a:ea typeface="华文细黑"/>
            </a:endParaRPr>
          </a:p>
        </p:txBody>
      </p:sp>
      <p:sp>
        <p:nvSpPr>
          <p:cNvPr id="34820" name="Slayt Numarası Yer Tutucus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ea typeface="华文细黑"/>
                <a:cs typeface="华文细黑"/>
              </a:defRPr>
            </a:lvl1pPr>
            <a:lvl2pPr marL="742950" indent="-285750">
              <a:defRPr i="1">
                <a:solidFill>
                  <a:schemeClr val="tx1"/>
                </a:solidFill>
                <a:latin typeface="Arial" panose="020B0604020202020204" pitchFamily="34" charset="0"/>
                <a:ea typeface="华文细黑"/>
                <a:cs typeface="华文细黑"/>
              </a:defRPr>
            </a:lvl2pPr>
            <a:lvl3pPr marL="1143000" indent="-228600">
              <a:defRPr i="1">
                <a:solidFill>
                  <a:schemeClr val="tx1"/>
                </a:solidFill>
                <a:latin typeface="Arial" panose="020B0604020202020204" pitchFamily="34" charset="0"/>
                <a:ea typeface="华文细黑"/>
                <a:cs typeface="华文细黑"/>
              </a:defRPr>
            </a:lvl3pPr>
            <a:lvl4pPr marL="1600200" indent="-228600">
              <a:defRPr i="1">
                <a:solidFill>
                  <a:schemeClr val="tx1"/>
                </a:solidFill>
                <a:latin typeface="Arial" panose="020B0604020202020204" pitchFamily="34" charset="0"/>
                <a:ea typeface="华文细黑"/>
                <a:cs typeface="华文细黑"/>
              </a:defRPr>
            </a:lvl4pPr>
            <a:lvl5pPr marL="2057400" indent="-228600">
              <a:defRPr i="1">
                <a:solidFill>
                  <a:schemeClr val="tx1"/>
                </a:solidFill>
                <a:latin typeface="Arial" panose="020B0604020202020204" pitchFamily="34" charset="0"/>
                <a:ea typeface="华文细黑"/>
                <a:cs typeface="华文细黑"/>
              </a:defRPr>
            </a:lvl5pPr>
            <a:lvl6pPr marL="25146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6pPr>
            <a:lvl7pPr marL="29718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7pPr>
            <a:lvl8pPr marL="34290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8pPr>
            <a:lvl9pPr marL="3886200" indent="-228600" eaLnBrk="0" fontAlgn="base" hangingPunct="0">
              <a:spcBef>
                <a:spcPct val="0"/>
              </a:spcBef>
              <a:spcAft>
                <a:spcPct val="0"/>
              </a:spcAft>
              <a:defRPr i="1">
                <a:solidFill>
                  <a:schemeClr val="tx1"/>
                </a:solidFill>
                <a:latin typeface="Arial" panose="020B0604020202020204" pitchFamily="34" charset="0"/>
                <a:ea typeface="华文细黑"/>
                <a:cs typeface="华文细黑"/>
              </a:defRPr>
            </a:lvl9pPr>
          </a:lstStyle>
          <a:p>
            <a:fld id="{379EC4EC-3007-4054-995D-C258BD9CF6B4}" type="slidenum">
              <a:rPr lang="en-US" altLang="zh-CN" i="0"/>
              <a:pPr/>
              <a:t>17</a:t>
            </a:fld>
            <a:endParaRPr lang="en-US" altLang="zh-CN" i="0"/>
          </a:p>
        </p:txBody>
      </p:sp>
    </p:spTree>
    <p:extLst>
      <p:ext uri="{BB962C8B-B14F-4D97-AF65-F5344CB8AC3E}">
        <p14:creationId xmlns:p14="http://schemas.microsoft.com/office/powerpoint/2010/main" val="4146642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405981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316331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4192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236919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1331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357614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2511347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209459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404100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48FB92-7FEB-4361-97F9-3A9C2008AD4E}" type="datetimeFigureOut">
              <a:rPr lang="tr-TR" smtClean="0"/>
              <a:t>01.03.2016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3414627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948FB92-7FEB-4361-97F9-3A9C2008AD4E}" type="datetimeFigureOut">
              <a:rPr lang="tr-TR" smtClean="0"/>
              <a:t>01.03.2016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1514897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948FB92-7FEB-4361-97F9-3A9C2008AD4E}" type="datetimeFigureOut">
              <a:rPr lang="tr-TR" smtClean="0"/>
              <a:t>01.03.2016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352491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948FB92-7FEB-4361-97F9-3A9C2008AD4E}" type="datetimeFigureOut">
              <a:rPr lang="tr-TR" smtClean="0"/>
              <a:t>01.03.2016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238164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8FB92-7FEB-4361-97F9-3A9C2008AD4E}" type="datetimeFigureOut">
              <a:rPr lang="tr-TR" smtClean="0"/>
              <a:t>01.03.2016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239599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48FB92-7FEB-4361-97F9-3A9C2008AD4E}" type="datetimeFigureOut">
              <a:rPr lang="tr-TR" smtClean="0"/>
              <a:t>01.03.2016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320398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48FB92-7FEB-4361-97F9-3A9C2008AD4E}" type="datetimeFigureOut">
              <a:rPr lang="tr-TR" smtClean="0"/>
              <a:t>01.03.2016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753705-8AA1-4354-A88B-1942333249A4}" type="slidenum">
              <a:rPr lang="tr-TR" smtClean="0"/>
              <a:t>‹#›</a:t>
            </a:fld>
            <a:endParaRPr lang="tr-TR"/>
          </a:p>
        </p:txBody>
      </p:sp>
    </p:spTree>
    <p:extLst>
      <p:ext uri="{BB962C8B-B14F-4D97-AF65-F5344CB8AC3E}">
        <p14:creationId xmlns:p14="http://schemas.microsoft.com/office/powerpoint/2010/main" val="332389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48FB92-7FEB-4361-97F9-3A9C2008AD4E}" type="datetimeFigureOut">
              <a:rPr lang="tr-TR" smtClean="0"/>
              <a:t>01.03.2016</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753705-8AA1-4354-A88B-1942333249A4}" type="slidenum">
              <a:rPr lang="tr-TR" smtClean="0"/>
              <a:t>‹#›</a:t>
            </a:fld>
            <a:endParaRPr lang="tr-TR"/>
          </a:p>
        </p:txBody>
      </p:sp>
    </p:spTree>
    <p:extLst>
      <p:ext uri="{BB962C8B-B14F-4D97-AF65-F5344CB8AC3E}">
        <p14:creationId xmlns:p14="http://schemas.microsoft.com/office/powerpoint/2010/main" val="55036610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820199"/>
            <a:ext cx="7766936" cy="1646302"/>
          </a:xfrm>
        </p:spPr>
        <p:txBody>
          <a:bodyPr/>
          <a:lstStyle/>
          <a:p>
            <a:r>
              <a:rPr lang="tr-TR" sz="6000" b="1" cap="all" dirty="0" smtClean="0">
                <a:solidFill>
                  <a:srgbClr val="FF0000"/>
                </a:solidFill>
                <a:latin typeface="Times New Roman" panose="02020603050405020304" pitchFamily="18" charset="0"/>
                <a:cs typeface="Times New Roman" panose="02020603050405020304" pitchFamily="18" charset="0"/>
              </a:rPr>
              <a:t>2016 </a:t>
            </a:r>
            <a:r>
              <a:rPr lang="tr-TR" sz="6000" b="1" cap="all" dirty="0" err="1" smtClean="0">
                <a:solidFill>
                  <a:srgbClr val="FF0000"/>
                </a:solidFill>
                <a:latin typeface="Times New Roman" panose="02020603050405020304" pitchFamily="18" charset="0"/>
                <a:cs typeface="Times New Roman" panose="02020603050405020304" pitchFamily="18" charset="0"/>
              </a:rPr>
              <a:t>ygs</a:t>
            </a:r>
            <a:r>
              <a:rPr lang="tr-TR" sz="6000" b="1" cap="all" dirty="0" smtClean="0">
                <a:solidFill>
                  <a:srgbClr val="FF0000"/>
                </a:solidFill>
                <a:latin typeface="Times New Roman" panose="02020603050405020304" pitchFamily="18" charset="0"/>
                <a:cs typeface="Times New Roman" panose="02020603050405020304" pitchFamily="18" charset="0"/>
              </a:rPr>
              <a:t> </a:t>
            </a:r>
            <a:r>
              <a:rPr lang="tr-TR" sz="6000" b="1" cap="all" dirty="0" err="1" smtClean="0">
                <a:solidFill>
                  <a:srgbClr val="FF0000"/>
                </a:solidFill>
                <a:latin typeface="Times New Roman" panose="02020603050405020304" pitchFamily="18" charset="0"/>
                <a:cs typeface="Times New Roman" panose="02020603050405020304" pitchFamily="18" charset="0"/>
              </a:rPr>
              <a:t>lys</a:t>
            </a:r>
            <a:r>
              <a:rPr lang="tr-TR" sz="6000" b="1" cap="all" dirty="0" smtClean="0">
                <a:solidFill>
                  <a:srgbClr val="FF0000"/>
                </a:solidFill>
                <a:latin typeface="Times New Roman" panose="02020603050405020304" pitchFamily="18" charset="0"/>
                <a:cs typeface="Times New Roman" panose="02020603050405020304" pitchFamily="18" charset="0"/>
              </a:rPr>
              <a:t> sınav sistemi</a:t>
            </a:r>
            <a:endParaRPr lang="tr-TR" sz="6000" b="1" cap="all" dirty="0">
              <a:solidFill>
                <a:srgbClr val="FF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07067" y="4288371"/>
            <a:ext cx="7766936" cy="1096899"/>
          </a:xfrm>
        </p:spPr>
        <p:txBody>
          <a:bodyPr>
            <a:normAutofit/>
          </a:bodyPr>
          <a:lstStyle/>
          <a:p>
            <a:endParaRPr lang="tr-TR" cap="all" dirty="0" smtClean="0">
              <a:solidFill>
                <a:schemeClr val="accent2">
                  <a:lumMod val="50000"/>
                </a:schemeClr>
              </a:solidFill>
            </a:endParaRPr>
          </a:p>
          <a:p>
            <a:r>
              <a:rPr lang="tr-TR" sz="2800" b="1" cap="all" dirty="0" smtClean="0">
                <a:solidFill>
                  <a:srgbClr val="1E1ED2"/>
                </a:solidFill>
                <a:latin typeface="Times New Roman" panose="02020603050405020304" pitchFamily="18" charset="0"/>
                <a:cs typeface="Times New Roman" panose="02020603050405020304" pitchFamily="18" charset="0"/>
              </a:rPr>
              <a:t>Keşan ilçe milli eğitim MÜDÜRLÜĞÜ</a:t>
            </a:r>
            <a:endParaRPr lang="tr-TR" sz="2800" b="1" cap="all" dirty="0">
              <a:solidFill>
                <a:srgbClr val="1E1ED2"/>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0633" y="130628"/>
            <a:ext cx="2479803" cy="2416381"/>
          </a:xfrm>
          <a:prstGeom prst="rect">
            <a:avLst/>
          </a:prstGeom>
        </p:spPr>
      </p:pic>
    </p:spTree>
    <p:extLst>
      <p:ext uri="{BB962C8B-B14F-4D97-AF65-F5344CB8AC3E}">
        <p14:creationId xmlns:p14="http://schemas.microsoft.com/office/powerpoint/2010/main" val="3047717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6433" y="858193"/>
            <a:ext cx="7772400" cy="1362456"/>
          </a:xfrm>
        </p:spPr>
        <p:txBody>
          <a:bodyPr anchor="ctr">
            <a:normAutofit/>
          </a:bodyPr>
          <a:lstStyle/>
          <a:p>
            <a:pPr algn="ctr"/>
            <a:r>
              <a:rPr lang="tr-TR" sz="4800" dirty="0" smtClean="0">
                <a:latin typeface="Times New Roman" panose="02020603050405020304" pitchFamily="18" charset="0"/>
                <a:cs typeface="Times New Roman" panose="02020603050405020304" pitchFamily="18" charset="0"/>
              </a:rPr>
              <a:t>SINAVSIZ GEÇİŞ</a:t>
            </a:r>
            <a:endParaRPr lang="tr-TR" sz="4800" dirty="0">
              <a:latin typeface="Times New Roman" panose="02020603050405020304" pitchFamily="18" charset="0"/>
              <a:cs typeface="Times New Roman" panose="02020603050405020304" pitchFamily="18" charset="0"/>
            </a:endParaRPr>
          </a:p>
        </p:txBody>
      </p:sp>
      <p:sp>
        <p:nvSpPr>
          <p:cNvPr id="3" name="2 Metin Yer Tutucusu"/>
          <p:cNvSpPr>
            <a:spLocks noGrp="1"/>
          </p:cNvSpPr>
          <p:nvPr>
            <p:ph type="body" idx="1"/>
          </p:nvPr>
        </p:nvSpPr>
        <p:spPr>
          <a:xfrm>
            <a:off x="-475013" y="2731839"/>
            <a:ext cx="10735293" cy="2688459"/>
          </a:xfrm>
        </p:spPr>
        <p:txBody>
          <a:bodyPr>
            <a:normAutofit/>
          </a:bodyPr>
          <a:lstStyle/>
          <a:p>
            <a:pPr marL="609600" algn="just">
              <a:lnSpc>
                <a:spcPct val="80000"/>
              </a:lnSpc>
              <a:buFont typeface="Wingdings" pitchFamily="2" charset="2"/>
              <a:buChar char="§"/>
              <a:tabLst>
                <a:tab pos="177800" algn="l"/>
              </a:tabLst>
              <a:defRPr/>
            </a:pPr>
            <a:endParaRPr lang="tr-TR" sz="1000" b="1" dirty="0"/>
          </a:p>
          <a:p>
            <a:pPr marL="952500" indent="-342900" algn="just">
              <a:lnSpc>
                <a:spcPct val="80000"/>
              </a:lnSpc>
              <a:buFont typeface="Wingdings" panose="05000000000000000000" pitchFamily="2" charset="2"/>
              <a:buChar char="Ø"/>
              <a:tabLst>
                <a:tab pos="177800" algn="l"/>
              </a:tabLst>
              <a:defRPr/>
            </a:pPr>
            <a:r>
              <a:rPr lang="tr-TR" sz="3200" b="1" dirty="0">
                <a:solidFill>
                  <a:schemeClr val="tx1"/>
                </a:solidFill>
                <a:latin typeface="Times New Roman" panose="02020603050405020304" pitchFamily="18" charset="0"/>
                <a:cs typeface="Times New Roman" panose="02020603050405020304" pitchFamily="18" charset="0"/>
              </a:rPr>
              <a:t>Sınavsız geçiş için Ocak ayında ÖSYS başvurusu yapılması yeterlidir. </a:t>
            </a:r>
          </a:p>
          <a:p>
            <a:pPr marL="781050" indent="-171450" algn="just">
              <a:lnSpc>
                <a:spcPct val="80000"/>
              </a:lnSpc>
              <a:buFont typeface="Wingdings" panose="05000000000000000000" pitchFamily="2" charset="2"/>
              <a:buChar char="Ø"/>
              <a:tabLst>
                <a:tab pos="177800" algn="l"/>
              </a:tabLst>
              <a:defRPr/>
            </a:pPr>
            <a:endParaRPr lang="tr-TR" sz="1100" b="1" dirty="0">
              <a:solidFill>
                <a:schemeClr val="tx1"/>
              </a:solidFill>
              <a:latin typeface="Times New Roman" panose="02020603050405020304" pitchFamily="18" charset="0"/>
              <a:cs typeface="Times New Roman" panose="02020603050405020304" pitchFamily="18" charset="0"/>
            </a:endParaRPr>
          </a:p>
          <a:p>
            <a:pPr marL="952500" indent="-342900" algn="just">
              <a:lnSpc>
                <a:spcPct val="80000"/>
              </a:lnSpc>
              <a:buFont typeface="Wingdings" panose="05000000000000000000" pitchFamily="2" charset="2"/>
              <a:buChar char="Ø"/>
              <a:tabLst>
                <a:tab pos="177800" algn="l"/>
              </a:tabLst>
              <a:defRPr/>
            </a:pPr>
            <a:r>
              <a:rPr lang="tr-TR" sz="3200" b="1" dirty="0" smtClean="0">
                <a:solidFill>
                  <a:schemeClr val="tx1"/>
                </a:solidFill>
                <a:latin typeface="Times New Roman" panose="02020603050405020304" pitchFamily="18" charset="0"/>
                <a:cs typeface="Times New Roman" panose="02020603050405020304" pitchFamily="18" charset="0"/>
              </a:rPr>
              <a:t>Sınavsız  </a:t>
            </a:r>
            <a:r>
              <a:rPr lang="tr-TR" sz="3200" b="1" dirty="0">
                <a:solidFill>
                  <a:schemeClr val="tx1"/>
                </a:solidFill>
                <a:latin typeface="Times New Roman" panose="02020603050405020304" pitchFamily="18" charset="0"/>
                <a:cs typeface="Times New Roman" panose="02020603050405020304" pitchFamily="18" charset="0"/>
              </a:rPr>
              <a:t>geçiş için %60 kontenjan ayrılır.</a:t>
            </a:r>
          </a:p>
          <a:p>
            <a:endParaRPr lang="tr-TR" dirty="0">
              <a:solidFill>
                <a:schemeClr val="tx1"/>
              </a:solidFill>
            </a:endParaRPr>
          </a:p>
        </p:txBody>
      </p:sp>
    </p:spTree>
    <p:extLst>
      <p:ext uri="{BB962C8B-B14F-4D97-AF65-F5344CB8AC3E}">
        <p14:creationId xmlns:p14="http://schemas.microsoft.com/office/powerpoint/2010/main" val="563786593"/>
      </p:ext>
    </p:extLst>
  </p:cSld>
  <p:clrMapOvr>
    <a:masterClrMapping/>
  </p:clrMapOvr>
  <p:transition advTm="1098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8142" y="417295"/>
            <a:ext cx="9241003" cy="1362456"/>
          </a:xfrm>
        </p:spPr>
        <p:txBody>
          <a:bodyPr anchor="ctr">
            <a:normAutofit/>
          </a:bodyPr>
          <a:lstStyle/>
          <a:p>
            <a:pPr algn="ctr"/>
            <a:r>
              <a:rPr lang="tr-TR" sz="4800" dirty="0">
                <a:latin typeface="Times New Roman" panose="02020603050405020304" pitchFamily="18" charset="0"/>
                <a:cs typeface="Times New Roman" panose="02020603050405020304" pitchFamily="18" charset="0"/>
              </a:rPr>
              <a:t>SINAVSIZ GEÇİŞ ÖNCELİKLERİ</a:t>
            </a:r>
          </a:p>
        </p:txBody>
      </p:sp>
      <p:sp>
        <p:nvSpPr>
          <p:cNvPr id="3" name="2 Metin Yer Tutucusu"/>
          <p:cNvSpPr>
            <a:spLocks noGrp="1"/>
          </p:cNvSpPr>
          <p:nvPr>
            <p:ph type="body" idx="1"/>
          </p:nvPr>
        </p:nvSpPr>
        <p:spPr>
          <a:xfrm>
            <a:off x="203768" y="1972431"/>
            <a:ext cx="9700252" cy="4824536"/>
          </a:xfrm>
        </p:spPr>
        <p:txBody>
          <a:bodyPr>
            <a:noAutofit/>
          </a:bodyPr>
          <a:lstStyle/>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Mezuniyet yılı daha büyük (yeni mezun) adaylara öncelik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Aynı yıl mezun olan adaylar arasında öncelik okul türüne göre Anadolu Teknik Lisesi, Teknik Lise veya Anadolu Meslek Lisesi, Meslek Lisesi, çok eski yıllarda enstitü adı altında mezun olunan meslek lisesi sırasında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Mezuniyet yılı ve okul türü aynı olan adaylardan aynı METEB içinde olanlara öncelik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Mezuniyet yılı, okul türü ve METEB içi, METEB dışı bilgileri aynı olan adaylardan </a:t>
            </a:r>
            <a:r>
              <a:rPr lang="tr-TR" sz="2200" b="1" dirty="0" err="1" smtClean="0">
                <a:solidFill>
                  <a:schemeClr val="tx1"/>
                </a:solidFill>
                <a:latin typeface="Times New Roman" panose="02020603050405020304" pitchFamily="18" charset="0"/>
                <a:cs typeface="Times New Roman" panose="02020603050405020304" pitchFamily="18" charset="0"/>
              </a:rPr>
              <a:t>OBP’si</a:t>
            </a:r>
            <a:r>
              <a:rPr lang="tr-TR" sz="2200" b="1" dirty="0" smtClean="0">
                <a:solidFill>
                  <a:schemeClr val="tx1"/>
                </a:solidFill>
                <a:latin typeface="Times New Roman" panose="02020603050405020304" pitchFamily="18" charset="0"/>
                <a:cs typeface="Times New Roman" panose="02020603050405020304" pitchFamily="18" charset="0"/>
              </a:rPr>
              <a:t> yüksek olan </a:t>
            </a:r>
            <a:r>
              <a:rPr lang="tr-TR" sz="2200" b="1" dirty="0" err="1" smtClean="0">
                <a:solidFill>
                  <a:schemeClr val="tx1"/>
                </a:solidFill>
                <a:latin typeface="Times New Roman" panose="02020603050405020304" pitchFamily="18" charset="0"/>
                <a:cs typeface="Times New Roman" panose="02020603050405020304" pitchFamily="18" charset="0"/>
              </a:rPr>
              <a:t>adaylaraöncelik</a:t>
            </a:r>
            <a:r>
              <a:rPr lang="tr-TR" sz="2200" b="1" dirty="0" smtClean="0">
                <a:solidFill>
                  <a:schemeClr val="tx1"/>
                </a:solidFill>
                <a:latin typeface="Times New Roman" panose="02020603050405020304" pitchFamily="18" charset="0"/>
                <a:cs typeface="Times New Roman" panose="02020603050405020304" pitchFamily="18" charset="0"/>
              </a:rPr>
              <a:t> verilir.</a:t>
            </a:r>
          </a:p>
          <a:p>
            <a:pPr marL="457200" indent="-457200">
              <a:buFont typeface="+mj-lt"/>
              <a:buAutoNum type="arabicPeriod"/>
            </a:pPr>
            <a:r>
              <a:rPr lang="tr-TR" sz="2200" b="1" dirty="0" smtClean="0">
                <a:solidFill>
                  <a:schemeClr val="tx1"/>
                </a:solidFill>
                <a:latin typeface="Times New Roman" panose="02020603050405020304" pitchFamily="18" charset="0"/>
                <a:cs typeface="Times New Roman" panose="02020603050405020304" pitchFamily="18" charset="0"/>
              </a:rPr>
              <a:t>Yukarıda sayılan tüm bilgileri aynı olan adaylardan doğum tarihi büyük (yaşı küçük) olana öncelik verilir.</a:t>
            </a:r>
            <a:endParaRPr lang="tr-TR"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746705"/>
      </p:ext>
    </p:extLst>
  </p:cSld>
  <p:clrMapOvr>
    <a:masterClrMapping/>
  </p:clrMapOvr>
  <p:transition advTm="1618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5" y="819397"/>
            <a:ext cx="8799174" cy="1270660"/>
          </a:xfrm>
        </p:spPr>
        <p:txBody>
          <a:bodyPr>
            <a:noAutofit/>
          </a:bodyPr>
          <a:lstStyle/>
          <a:p>
            <a:r>
              <a:rPr lang="tr-TR" altLang="tr-TR" sz="5000" b="1" dirty="0">
                <a:solidFill>
                  <a:srgbClr val="7030A0"/>
                </a:solidFill>
                <a:latin typeface="Times New Roman" panose="02020603050405020304" pitchFamily="18" charset="0"/>
                <a:cs typeface="Times New Roman" panose="02020603050405020304" pitchFamily="18" charset="0"/>
              </a:rPr>
              <a:t>DİKKAT: YGS Barajı Olacak</a:t>
            </a:r>
            <a:endParaRPr lang="tr-TR" sz="5000" dirty="0">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677335" y="2716818"/>
            <a:ext cx="9048556" cy="2947712"/>
          </a:xfrm>
        </p:spPr>
        <p:txBody>
          <a:bodyPr>
            <a:noAutofit/>
          </a:bodyPr>
          <a:lstStyle/>
          <a:p>
            <a:pPr>
              <a:lnSpc>
                <a:spcPct val="150000"/>
              </a:lnSpc>
            </a:pPr>
            <a:r>
              <a:rPr lang="tr-TR" altLang="tr-TR" sz="3400" b="1" dirty="0">
                <a:solidFill>
                  <a:srgbClr val="C00000"/>
                </a:solidFill>
                <a:latin typeface="Times New Roman" panose="02020603050405020304" pitchFamily="18" charset="0"/>
                <a:cs typeface="Times New Roman" panose="02020603050405020304" pitchFamily="18" charset="0"/>
              </a:rPr>
              <a:t>YGS’ de </a:t>
            </a:r>
            <a:r>
              <a:rPr lang="tr-TR" altLang="tr-TR" sz="3400" b="1" u="sng" dirty="0">
                <a:solidFill>
                  <a:srgbClr val="0033CC"/>
                </a:solidFill>
                <a:latin typeface="Times New Roman" panose="02020603050405020304" pitchFamily="18" charset="0"/>
                <a:cs typeface="Times New Roman" panose="02020603050405020304" pitchFamily="18" charset="0"/>
              </a:rPr>
              <a:t>180</a:t>
            </a:r>
            <a:r>
              <a:rPr lang="tr-TR" altLang="tr-TR" sz="3400" b="1" dirty="0">
                <a:solidFill>
                  <a:srgbClr val="C00000"/>
                </a:solidFill>
                <a:latin typeface="Times New Roman" panose="02020603050405020304" pitchFamily="18" charset="0"/>
                <a:cs typeface="Times New Roman" panose="02020603050405020304" pitchFamily="18" charset="0"/>
              </a:rPr>
              <a:t> BARAJI GEÇEMEYEN ÖĞRENCİLER İKİNCİ AŞAMA OLAN </a:t>
            </a:r>
            <a:r>
              <a:rPr lang="tr-TR" altLang="tr-TR" sz="3400" b="1" dirty="0" smtClean="0">
                <a:solidFill>
                  <a:srgbClr val="C00000"/>
                </a:solidFill>
                <a:latin typeface="Times New Roman" panose="02020603050405020304" pitchFamily="18" charset="0"/>
                <a:cs typeface="Times New Roman" panose="02020603050405020304" pitchFamily="18" charset="0"/>
              </a:rPr>
              <a:t>LYS  </a:t>
            </a:r>
            <a:r>
              <a:rPr lang="tr-TR" altLang="tr-TR" sz="3400" b="1" dirty="0">
                <a:solidFill>
                  <a:srgbClr val="C00000"/>
                </a:solidFill>
                <a:latin typeface="Times New Roman" panose="02020603050405020304" pitchFamily="18" charset="0"/>
                <a:cs typeface="Times New Roman" panose="02020603050405020304" pitchFamily="18" charset="0"/>
              </a:rPr>
              <a:t>SINAVLARINA </a:t>
            </a:r>
            <a:r>
              <a:rPr lang="tr-TR" altLang="tr-TR" sz="3400" b="1" dirty="0" smtClean="0">
                <a:solidFill>
                  <a:srgbClr val="C00000"/>
                </a:solidFill>
                <a:latin typeface="Times New Roman" panose="02020603050405020304" pitchFamily="18" charset="0"/>
                <a:cs typeface="Times New Roman" panose="02020603050405020304" pitchFamily="18" charset="0"/>
              </a:rPr>
              <a:t>GİREMEYECEKLERDİR.</a:t>
            </a:r>
            <a:endParaRPr lang="tr-TR"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0101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98622" y="379019"/>
            <a:ext cx="7315200" cy="1812370"/>
          </a:xfrm>
        </p:spPr>
        <p:txBody>
          <a:bodyPr>
            <a:normAutofit/>
          </a:bodyPr>
          <a:lstStyle/>
          <a:p>
            <a:pPr eaLnBrk="1" hangingPunct="1"/>
            <a:r>
              <a:rPr lang="tr-TR" altLang="tr-TR" b="1" dirty="0" smtClean="0">
                <a:solidFill>
                  <a:srgbClr val="FF0000"/>
                </a:solidFill>
              </a:rPr>
              <a:t>2</a:t>
            </a:r>
            <a:r>
              <a:rPr lang="tr-TR" altLang="tr-TR" b="1" dirty="0">
                <a:solidFill>
                  <a:srgbClr val="FF0000"/>
                </a:solidFill>
              </a:rPr>
              <a:t>. AŞAMA:</a:t>
            </a:r>
            <a:r>
              <a:rPr lang="tr-TR" altLang="tr-TR" b="1" u="sng" dirty="0">
                <a:solidFill>
                  <a:srgbClr val="FF0000"/>
                </a:solidFill>
              </a:rPr>
              <a:t/>
            </a:r>
            <a:br>
              <a:rPr lang="tr-TR" altLang="tr-TR" b="1" u="sng" dirty="0">
                <a:solidFill>
                  <a:srgbClr val="FF0000"/>
                </a:solidFill>
              </a:rPr>
            </a:br>
            <a:r>
              <a:rPr lang="tr-TR" altLang="tr-TR" b="1" dirty="0">
                <a:solidFill>
                  <a:srgbClr val="FF0000"/>
                </a:solidFill>
              </a:rPr>
              <a:t>LİSANS YERLEŞTİRME SINAVI</a:t>
            </a:r>
            <a:r>
              <a:rPr lang="tr-TR" altLang="tr-TR" b="1" dirty="0"/>
              <a:t> </a:t>
            </a:r>
            <a:br>
              <a:rPr lang="tr-TR" altLang="tr-TR" b="1" dirty="0"/>
            </a:br>
            <a:r>
              <a:rPr lang="tr-TR" altLang="tr-TR" b="1" dirty="0">
                <a:solidFill>
                  <a:srgbClr val="0033CC"/>
                </a:solidFill>
              </a:rPr>
              <a:t>(LYS)</a:t>
            </a:r>
          </a:p>
        </p:txBody>
      </p:sp>
      <p:sp>
        <p:nvSpPr>
          <p:cNvPr id="53251" name="Rectangle 3"/>
          <p:cNvSpPr>
            <a:spLocks noGrp="1" noChangeArrowheads="1"/>
          </p:cNvSpPr>
          <p:nvPr>
            <p:ph type="body" idx="1"/>
          </p:nvPr>
        </p:nvSpPr>
        <p:spPr>
          <a:xfrm>
            <a:off x="-261847" y="2191389"/>
            <a:ext cx="9785857" cy="4537075"/>
          </a:xfrm>
        </p:spPr>
        <p:txBody>
          <a:bodyPr>
            <a:normAutofit lnSpcReduction="10000"/>
          </a:bodyPr>
          <a:lstStyle/>
          <a:p>
            <a:pPr lvl="1" eaLnBrk="1" hangingPunct="1">
              <a:lnSpc>
                <a:spcPct val="90000"/>
              </a:lnSpc>
              <a:buFont typeface="Wingdings" pitchFamily="2" charset="2"/>
              <a:buNone/>
            </a:pPr>
            <a:r>
              <a:rPr lang="tr-TR" altLang="tr-TR" sz="1800" dirty="0"/>
              <a:t>     </a:t>
            </a:r>
            <a:endParaRPr lang="tr-TR" altLang="tr-TR" sz="1800" dirty="0">
              <a:solidFill>
                <a:srgbClr val="000000"/>
              </a:solidFill>
            </a:endParaRPr>
          </a:p>
          <a:p>
            <a:pPr lvl="1" algn="just" eaLnBrk="1" hangingPunct="1">
              <a:lnSpc>
                <a:spcPct val="90000"/>
              </a:lnSpc>
            </a:pPr>
            <a:r>
              <a:rPr lang="tr-TR" altLang="tr-TR" sz="2400" b="1" dirty="0">
                <a:solidFill>
                  <a:srgbClr val="000000"/>
                </a:solidFill>
                <a:latin typeface="Times New Roman" panose="02020603050405020304" pitchFamily="18" charset="0"/>
                <a:cs typeface="Times New Roman" panose="02020603050405020304" pitchFamily="18" charset="0"/>
              </a:rPr>
              <a:t>LYS sınavları 5 ayrı oturum halinde gerçekleşecektir. Her oturumda farklı bir sınav uygulanacaktır. Dileyen aday tüm oturumlardaki sınavlara girebilecek.</a:t>
            </a:r>
          </a:p>
          <a:p>
            <a:pPr lvl="1" algn="just" eaLnBrk="1" hangingPunct="1">
              <a:lnSpc>
                <a:spcPct val="90000"/>
              </a:lnSpc>
              <a:buFont typeface="Wingdings" pitchFamily="2" charset="2"/>
              <a:buNone/>
            </a:pPr>
            <a:endParaRPr lang="tr-TR" altLang="tr-TR" sz="1050" b="1"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90000"/>
              </a:lnSpc>
            </a:pPr>
            <a:r>
              <a:rPr lang="tr-TR" altLang="tr-TR" sz="2400" b="1" dirty="0">
                <a:solidFill>
                  <a:srgbClr val="000000"/>
                </a:solidFill>
                <a:latin typeface="Times New Roman" panose="02020603050405020304" pitchFamily="18" charset="0"/>
                <a:cs typeface="Times New Roman" panose="02020603050405020304" pitchFamily="18" charset="0"/>
              </a:rPr>
              <a:t>Öğrenciler girmek istedikleri bölümlere göre </a:t>
            </a:r>
            <a:r>
              <a:rPr lang="tr-TR" altLang="tr-TR" sz="2400" b="1" u="sng" dirty="0">
                <a:solidFill>
                  <a:srgbClr val="FF0000"/>
                </a:solidFill>
                <a:latin typeface="Times New Roman" panose="02020603050405020304" pitchFamily="18" charset="0"/>
                <a:cs typeface="Times New Roman" panose="02020603050405020304" pitchFamily="18" charset="0"/>
              </a:rPr>
              <a:t>en az iki LYS sınavına</a:t>
            </a:r>
            <a:r>
              <a:rPr lang="tr-TR" altLang="tr-TR" sz="2400" b="1" dirty="0">
                <a:solidFill>
                  <a:srgbClr val="000000"/>
                </a:solidFill>
                <a:latin typeface="Times New Roman" panose="02020603050405020304" pitchFamily="18" charset="0"/>
                <a:cs typeface="Times New Roman" panose="02020603050405020304" pitchFamily="18" charset="0"/>
              </a:rPr>
              <a:t> katılacaktır.</a:t>
            </a:r>
          </a:p>
          <a:p>
            <a:pPr lvl="1" algn="just" eaLnBrk="1" hangingPunct="1">
              <a:lnSpc>
                <a:spcPct val="90000"/>
              </a:lnSpc>
              <a:buFont typeface="Wingdings" pitchFamily="2" charset="2"/>
              <a:buNone/>
            </a:pPr>
            <a:endParaRPr lang="tr-TR" altLang="tr-TR" sz="1050" b="1"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90000"/>
              </a:lnSpc>
            </a:pPr>
            <a:r>
              <a:rPr lang="tr-TR" altLang="tr-TR" sz="2400" b="1" dirty="0" err="1">
                <a:solidFill>
                  <a:srgbClr val="000000"/>
                </a:solidFill>
                <a:latin typeface="Times New Roman" panose="02020603050405020304" pitchFamily="18" charset="0"/>
                <a:cs typeface="Times New Roman" panose="02020603050405020304" pitchFamily="18" charset="0"/>
              </a:rPr>
              <a:t>YGS’de</a:t>
            </a:r>
            <a:r>
              <a:rPr lang="tr-TR" altLang="tr-TR" sz="2400" b="1" dirty="0">
                <a:solidFill>
                  <a:srgbClr val="000000"/>
                </a:solidFill>
                <a:latin typeface="Times New Roman" panose="02020603050405020304" pitchFamily="18" charset="0"/>
                <a:cs typeface="Times New Roman" panose="02020603050405020304" pitchFamily="18" charset="0"/>
              </a:rPr>
              <a:t> </a:t>
            </a:r>
            <a:r>
              <a:rPr lang="tr-TR" altLang="tr-TR" sz="2400" b="1" u="sng" dirty="0">
                <a:solidFill>
                  <a:srgbClr val="0033CC"/>
                </a:solidFill>
                <a:latin typeface="Times New Roman" panose="02020603050405020304" pitchFamily="18" charset="0"/>
                <a:cs typeface="Times New Roman" panose="02020603050405020304" pitchFamily="18" charset="0"/>
              </a:rPr>
              <a:t>180</a:t>
            </a:r>
            <a:r>
              <a:rPr lang="tr-TR" altLang="tr-TR" sz="2400" b="1" dirty="0">
                <a:solidFill>
                  <a:srgbClr val="000000"/>
                </a:solidFill>
                <a:latin typeface="Times New Roman" panose="02020603050405020304" pitchFamily="18" charset="0"/>
                <a:cs typeface="Times New Roman" panose="02020603050405020304" pitchFamily="18" charset="0"/>
              </a:rPr>
              <a:t> barajı geçen herkes LYS sınavlarına girebilecektir.</a:t>
            </a:r>
          </a:p>
          <a:p>
            <a:pPr lvl="1" algn="just" eaLnBrk="1" hangingPunct="1">
              <a:lnSpc>
                <a:spcPct val="90000"/>
              </a:lnSpc>
              <a:buFont typeface="Wingdings" pitchFamily="2" charset="2"/>
              <a:buNone/>
            </a:pPr>
            <a:endParaRPr lang="tr-TR" altLang="tr-TR" sz="1050" b="1" dirty="0">
              <a:solidFill>
                <a:srgbClr val="000000"/>
              </a:solidFill>
              <a:latin typeface="Times New Roman" panose="02020603050405020304" pitchFamily="18" charset="0"/>
              <a:cs typeface="Times New Roman" panose="02020603050405020304" pitchFamily="18" charset="0"/>
            </a:endParaRPr>
          </a:p>
          <a:p>
            <a:pPr lvl="1" algn="just" eaLnBrk="1" hangingPunct="1">
              <a:lnSpc>
                <a:spcPct val="90000"/>
              </a:lnSpc>
            </a:pPr>
            <a:r>
              <a:rPr lang="tr-TR" altLang="tr-TR" sz="2400" b="1" dirty="0">
                <a:solidFill>
                  <a:srgbClr val="000000"/>
                </a:solidFill>
                <a:latin typeface="Times New Roman" panose="02020603050405020304" pitchFamily="18" charset="0"/>
                <a:cs typeface="Times New Roman" panose="02020603050405020304" pitchFamily="18" charset="0"/>
              </a:rPr>
              <a:t>Sorular lise-2, lise-3 ve lise-4 ağırlıklı konulardan oluşacak. Lise-1 konularında da az oranda soru gelecek. Soru tarzları da daha çok bilgiye dayalı sorular olacak. </a:t>
            </a:r>
            <a:r>
              <a:rPr lang="tr-TR" altLang="tr-TR" sz="2400" dirty="0">
                <a:solidFill>
                  <a:srgbClr val="000000"/>
                </a:solidFill>
                <a:latin typeface="Times New Roman" panose="02020603050405020304" pitchFamily="18" charset="0"/>
                <a:cs typeface="Times New Roman" panose="02020603050405020304" pitchFamily="18" charset="0"/>
              </a:rPr>
              <a:t> </a:t>
            </a:r>
            <a:endParaRPr lang="tr-TR" altLang="tr-TR" sz="2400" b="1" dirty="0">
              <a:solidFill>
                <a:srgbClr val="000000"/>
              </a:solidFill>
              <a:latin typeface="Times New Roman" panose="02020603050405020304" pitchFamily="18" charset="0"/>
              <a:cs typeface="Times New Roman" panose="02020603050405020304" pitchFamily="18" charset="0"/>
            </a:endParaRPr>
          </a:p>
          <a:p>
            <a:pPr eaLnBrk="1" hangingPunct="1">
              <a:lnSpc>
                <a:spcPct val="90000"/>
              </a:lnSpc>
            </a:pPr>
            <a:endParaRPr lang="tr-TR" altLang="tr-TR" sz="2100" b="1" dirty="0">
              <a:solidFill>
                <a:srgbClr val="000000"/>
              </a:solidFill>
            </a:endParaRPr>
          </a:p>
          <a:p>
            <a:pPr eaLnBrk="1" hangingPunct="1">
              <a:lnSpc>
                <a:spcPct val="90000"/>
              </a:lnSpc>
              <a:buFont typeface="Wingdings" pitchFamily="2" charset="2"/>
              <a:buNone/>
            </a:pPr>
            <a:endParaRPr lang="tr-TR" altLang="tr-TR" sz="2100" dirty="0"/>
          </a:p>
        </p:txBody>
      </p:sp>
    </p:spTree>
    <p:extLst>
      <p:ext uri="{BB962C8B-B14F-4D97-AF65-F5344CB8AC3E}">
        <p14:creationId xmlns:p14="http://schemas.microsoft.com/office/powerpoint/2010/main" val="326053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09765" y="671970"/>
            <a:ext cx="7772400" cy="1362456"/>
          </a:xfrm>
        </p:spPr>
        <p:txBody>
          <a:bodyPr>
            <a:normAutofit/>
          </a:bodyPr>
          <a:lstStyle/>
          <a:p>
            <a:pPr algn="ctr"/>
            <a:r>
              <a:rPr lang="tr-TR" sz="7200" b="1" dirty="0" smtClean="0"/>
              <a:t>LYS</a:t>
            </a:r>
            <a:endParaRPr lang="tr-TR" sz="7200" b="1" dirty="0"/>
          </a:p>
        </p:txBody>
      </p:sp>
      <p:sp>
        <p:nvSpPr>
          <p:cNvPr id="3" name="2 Metin Yer Tutucusu"/>
          <p:cNvSpPr>
            <a:spLocks noGrp="1"/>
          </p:cNvSpPr>
          <p:nvPr>
            <p:ph type="body" idx="1"/>
          </p:nvPr>
        </p:nvSpPr>
        <p:spPr>
          <a:xfrm>
            <a:off x="273053" y="2597786"/>
            <a:ext cx="9452837" cy="3244616"/>
          </a:xfrm>
        </p:spPr>
        <p:txBody>
          <a:bodyPr>
            <a:noAutofit/>
          </a:bodyPr>
          <a:lstStyle/>
          <a:p>
            <a:pPr>
              <a:buFont typeface="Arial" pitchFamily="34" charset="0"/>
              <a:buChar char="•"/>
            </a:pPr>
            <a:r>
              <a:rPr lang="tr-TR" sz="3200" b="1" dirty="0">
                <a:latin typeface="Times New Roman" panose="02020603050405020304" pitchFamily="18" charset="0"/>
                <a:cs typeface="Times New Roman" panose="02020603050405020304" pitchFamily="18" charset="0"/>
              </a:rPr>
              <a:t>5 AYRI OTURUM - 4 AYRI GÜN</a:t>
            </a:r>
          </a:p>
          <a:p>
            <a:pPr>
              <a:buFont typeface="Arial" pitchFamily="34" charset="0"/>
              <a:buChar char="•"/>
            </a:pPr>
            <a:r>
              <a:rPr lang="tr-TR" sz="3200" b="1" dirty="0">
                <a:solidFill>
                  <a:schemeClr val="tx2">
                    <a:lumMod val="10000"/>
                  </a:schemeClr>
                </a:solidFill>
                <a:latin typeface="Times New Roman" panose="02020603050405020304" pitchFamily="18" charset="0"/>
                <a:cs typeface="Times New Roman" panose="02020603050405020304" pitchFamily="18" charset="0"/>
              </a:rPr>
              <a:t>SORU BAŞI 1.5 DAKİKA </a:t>
            </a:r>
            <a:r>
              <a:rPr lang="tr-TR" sz="2800" b="1" i="1" dirty="0">
                <a:solidFill>
                  <a:schemeClr val="tx2">
                    <a:lumMod val="10000"/>
                  </a:schemeClr>
                </a:solidFill>
                <a:latin typeface="Times New Roman" panose="02020603050405020304" pitchFamily="18" charset="0"/>
                <a:cs typeface="Times New Roman" panose="02020603050405020304" pitchFamily="18" charset="0"/>
              </a:rPr>
              <a:t>(GEOMETRİ 2 DAKİKA)</a:t>
            </a:r>
            <a:endParaRPr lang="tr-TR" sz="3200" b="1" i="1" dirty="0">
              <a:solidFill>
                <a:schemeClr val="tx2">
                  <a:lumMod val="10000"/>
                </a:schemeClr>
              </a:solidFill>
              <a:latin typeface="Times New Roman" panose="02020603050405020304" pitchFamily="18" charset="0"/>
              <a:cs typeface="Times New Roman" panose="02020603050405020304" pitchFamily="18" charset="0"/>
            </a:endParaRPr>
          </a:p>
          <a:p>
            <a:pPr>
              <a:buFont typeface="Arial" pitchFamily="34" charset="0"/>
              <a:buChar char="•"/>
            </a:pPr>
            <a:r>
              <a:rPr lang="tr-TR" sz="3200" b="1" dirty="0">
                <a:latin typeface="Times New Roman" panose="02020603050405020304" pitchFamily="18" charset="0"/>
                <a:cs typeface="Times New Roman" panose="02020603050405020304" pitchFamily="18" charset="0"/>
              </a:rPr>
              <a:t>BİLGİYE DAYALI</a:t>
            </a:r>
          </a:p>
          <a:p>
            <a:pPr>
              <a:buFont typeface="Arial" pitchFamily="34" charset="0"/>
              <a:buChar char="•"/>
            </a:pPr>
            <a:r>
              <a:rPr lang="tr-TR" sz="3200" b="1" dirty="0">
                <a:solidFill>
                  <a:schemeClr val="tx2">
                    <a:lumMod val="10000"/>
                  </a:schemeClr>
                </a:solidFill>
                <a:latin typeface="Times New Roman" panose="02020603050405020304" pitchFamily="18" charset="0"/>
                <a:cs typeface="Times New Roman" panose="02020603050405020304" pitchFamily="18" charset="0"/>
              </a:rPr>
              <a:t>10-11-12’İNCİ SINIF KONULARI AĞIRLIKLI</a:t>
            </a:r>
          </a:p>
        </p:txBody>
      </p:sp>
    </p:spTree>
    <p:extLst>
      <p:ext uri="{BB962C8B-B14F-4D97-AF65-F5344CB8AC3E}">
        <p14:creationId xmlns:p14="http://schemas.microsoft.com/office/powerpoint/2010/main" val="3318975493"/>
      </p:ext>
    </p:extLst>
  </p:cSld>
  <p:clrMapOvr>
    <a:masterClrMapping/>
  </p:clrMapOvr>
  <p:transition advTm="13683"/>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tr-TR" altLang="tr-TR" sz="4400" b="1" dirty="0" smtClean="0">
                <a:solidFill>
                  <a:srgbClr val="FF0000"/>
                </a:solidFill>
                <a:latin typeface="Times New Roman" panose="02020603050405020304" pitchFamily="18" charset="0"/>
                <a:cs typeface="Times New Roman" panose="02020603050405020304" pitchFamily="18" charset="0"/>
              </a:rPr>
              <a:t>LYS SINAVLARI (2016)</a:t>
            </a:r>
          </a:p>
        </p:txBody>
      </p:sp>
      <p:sp>
        <p:nvSpPr>
          <p:cNvPr id="54275" name="Rectangle 3"/>
          <p:cNvSpPr>
            <a:spLocks noGrp="1" noChangeArrowheads="1"/>
          </p:cNvSpPr>
          <p:nvPr>
            <p:ph type="body" idx="1"/>
          </p:nvPr>
        </p:nvSpPr>
        <p:spPr>
          <a:xfrm>
            <a:off x="0" y="1673309"/>
            <a:ext cx="12192000" cy="4478109"/>
          </a:xfrm>
        </p:spPr>
        <p:txBody>
          <a:bodyPr>
            <a:noAutofit/>
          </a:bodyPr>
          <a:lstStyle/>
          <a:p>
            <a:pPr eaLnBrk="1" hangingPunct="1">
              <a:lnSpc>
                <a:spcPct val="80000"/>
              </a:lnSpc>
              <a:buFont typeface="Wingdings" pitchFamily="2" charset="2"/>
              <a:buNone/>
            </a:pPr>
            <a:r>
              <a:rPr lang="tr-TR" altLang="tr-TR" b="1" dirty="0">
                <a:solidFill>
                  <a:srgbClr val="0033CC"/>
                </a:solidFill>
                <a:latin typeface="Times New Roman" panose="02020603050405020304" pitchFamily="18" charset="0"/>
                <a:cs typeface="Times New Roman" panose="02020603050405020304" pitchFamily="18" charset="0"/>
              </a:rPr>
              <a:t>     	</a:t>
            </a:r>
            <a:r>
              <a:rPr lang="tr-TR" altLang="tr-TR" sz="2400" dirty="0">
                <a:solidFill>
                  <a:srgbClr val="000000"/>
                </a:solidFill>
                <a:latin typeface="Times New Roman" panose="02020603050405020304" pitchFamily="18" charset="0"/>
                <a:cs typeface="Times New Roman" panose="02020603050405020304" pitchFamily="18" charset="0"/>
              </a:rPr>
              <a:t>18 Haziran Cumartesi saat 10.00'da </a:t>
            </a:r>
            <a:r>
              <a:rPr lang="tr-TR" altLang="tr-TR" sz="2400" b="1" dirty="0">
                <a:solidFill>
                  <a:srgbClr val="FF0000"/>
                </a:solidFill>
                <a:latin typeface="Times New Roman" panose="02020603050405020304" pitchFamily="18" charset="0"/>
                <a:cs typeface="Times New Roman" panose="02020603050405020304" pitchFamily="18" charset="0"/>
              </a:rPr>
              <a:t>LYS-4</a:t>
            </a:r>
            <a:r>
              <a:rPr lang="tr-TR" altLang="tr-TR" sz="2400" dirty="0">
                <a:solidFill>
                  <a:srgbClr val="000000"/>
                </a:solidFill>
                <a:latin typeface="Times New Roman" panose="02020603050405020304" pitchFamily="18" charset="0"/>
                <a:cs typeface="Times New Roman" panose="02020603050405020304" pitchFamily="18" charset="0"/>
              </a:rPr>
              <a:t> (Sosyal Bilimler)</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solidFill>
                  <a:srgbClr val="000000"/>
                </a:solidFill>
                <a:latin typeface="Times New Roman" panose="02020603050405020304" pitchFamily="18" charset="0"/>
                <a:cs typeface="Times New Roman" panose="02020603050405020304" pitchFamily="18" charset="0"/>
              </a:rPr>
              <a:t>19 Haziran Pazar saat 10.00'da </a:t>
            </a:r>
            <a:r>
              <a:rPr lang="tr-TR" altLang="tr-TR" sz="2400" b="1" dirty="0">
                <a:solidFill>
                  <a:srgbClr val="FF0000"/>
                </a:solidFill>
                <a:latin typeface="Times New Roman" panose="02020603050405020304" pitchFamily="18" charset="0"/>
                <a:cs typeface="Times New Roman" panose="02020603050405020304" pitchFamily="18" charset="0"/>
              </a:rPr>
              <a:t>LYS-1</a:t>
            </a:r>
            <a:r>
              <a:rPr lang="tr-TR" altLang="tr-TR" sz="2400" dirty="0">
                <a:solidFill>
                  <a:srgbClr val="000000"/>
                </a:solidFill>
                <a:latin typeface="Times New Roman" panose="02020603050405020304" pitchFamily="18" charset="0"/>
                <a:cs typeface="Times New Roman" panose="02020603050405020304" pitchFamily="18" charset="0"/>
              </a:rPr>
              <a:t> (Mat-2, Geometri</a:t>
            </a:r>
            <a:r>
              <a:rPr lang="tr-TR" altLang="tr-TR" sz="2400" dirty="0" smtClean="0">
                <a:solidFill>
                  <a:srgbClr val="000000"/>
                </a:solidFill>
                <a:latin typeface="Times New Roman" panose="02020603050405020304" pitchFamily="18" charset="0"/>
                <a:cs typeface="Times New Roman" panose="02020603050405020304" pitchFamily="18" charset="0"/>
              </a:rPr>
              <a:t>)</a:t>
            </a:r>
            <a:br>
              <a:rPr lang="tr-TR" altLang="tr-TR" sz="2400" dirty="0" smtClean="0">
                <a:solidFill>
                  <a:srgbClr val="000000"/>
                </a:solidFill>
                <a:latin typeface="Times New Roman" panose="02020603050405020304" pitchFamily="18" charset="0"/>
                <a:cs typeface="Times New Roman" panose="02020603050405020304" pitchFamily="18" charset="0"/>
              </a:rPr>
            </a:br>
            <a:r>
              <a:rPr lang="tr-TR" altLang="tr-TR" sz="2400" dirty="0" smtClean="0">
                <a:solidFill>
                  <a:srgbClr val="000000"/>
                </a:solidFill>
                <a:latin typeface="Times New Roman" panose="02020603050405020304" pitchFamily="18" charset="0"/>
                <a:cs typeface="Times New Roman" panose="02020603050405020304" pitchFamily="18" charset="0"/>
              </a:rPr>
              <a:t>19 Haziran </a:t>
            </a:r>
            <a:r>
              <a:rPr lang="tr-TR" altLang="tr-TR" sz="2400" dirty="0">
                <a:solidFill>
                  <a:srgbClr val="000000"/>
                </a:solidFill>
                <a:latin typeface="Times New Roman" panose="02020603050405020304" pitchFamily="18" charset="0"/>
                <a:cs typeface="Times New Roman" panose="02020603050405020304" pitchFamily="18" charset="0"/>
              </a:rPr>
              <a:t>Pazar saat 14.30'da </a:t>
            </a:r>
            <a:r>
              <a:rPr lang="tr-TR" altLang="tr-TR" sz="2400" b="1" dirty="0">
                <a:solidFill>
                  <a:srgbClr val="FF0000"/>
                </a:solidFill>
                <a:latin typeface="Times New Roman" panose="02020603050405020304" pitchFamily="18" charset="0"/>
                <a:cs typeface="Times New Roman" panose="02020603050405020304" pitchFamily="18" charset="0"/>
              </a:rPr>
              <a:t>LYS-5</a:t>
            </a:r>
            <a:r>
              <a:rPr lang="tr-TR" altLang="tr-TR" sz="2400" dirty="0">
                <a:solidFill>
                  <a:srgbClr val="000000"/>
                </a:solidFill>
                <a:latin typeface="Times New Roman" panose="02020603050405020304" pitchFamily="18" charset="0"/>
                <a:cs typeface="Times New Roman" panose="02020603050405020304" pitchFamily="18" charset="0"/>
              </a:rPr>
              <a:t> (Yabancı Dil Sınavı)</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solidFill>
                  <a:srgbClr val="000000"/>
                </a:solidFill>
                <a:latin typeface="Times New Roman" panose="02020603050405020304" pitchFamily="18" charset="0"/>
                <a:cs typeface="Times New Roman" panose="02020603050405020304" pitchFamily="18" charset="0"/>
              </a:rPr>
              <a:t>25 Haziran Cumartesi saat 10.00'da </a:t>
            </a:r>
            <a:r>
              <a:rPr lang="tr-TR" altLang="tr-TR" sz="2400" b="1" dirty="0">
                <a:solidFill>
                  <a:srgbClr val="FF0000"/>
                </a:solidFill>
                <a:latin typeface="Times New Roman" panose="02020603050405020304" pitchFamily="18" charset="0"/>
                <a:cs typeface="Times New Roman" panose="02020603050405020304" pitchFamily="18" charset="0"/>
              </a:rPr>
              <a:t>LYS-2</a:t>
            </a:r>
            <a:r>
              <a:rPr lang="tr-TR" altLang="tr-TR" sz="2400" dirty="0">
                <a:solidFill>
                  <a:srgbClr val="000000"/>
                </a:solidFill>
                <a:latin typeface="Times New Roman" panose="02020603050405020304" pitchFamily="18" charset="0"/>
                <a:cs typeface="Times New Roman" panose="02020603050405020304" pitchFamily="18" charset="0"/>
              </a:rPr>
              <a:t> (Fen Bilimleri)</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solidFill>
                  <a:srgbClr val="000000"/>
                </a:solidFill>
                <a:latin typeface="Times New Roman" panose="02020603050405020304" pitchFamily="18" charset="0"/>
                <a:cs typeface="Times New Roman" panose="02020603050405020304" pitchFamily="18" charset="0"/>
              </a:rPr>
              <a:t>26 Haziran Pazar saat 10.00'da </a:t>
            </a:r>
            <a:r>
              <a:rPr lang="tr-TR" altLang="tr-TR" sz="2400" b="1" dirty="0">
                <a:solidFill>
                  <a:srgbClr val="FF0000"/>
                </a:solidFill>
                <a:latin typeface="Times New Roman" panose="02020603050405020304" pitchFamily="18" charset="0"/>
                <a:cs typeface="Times New Roman" panose="02020603050405020304" pitchFamily="18" charset="0"/>
              </a:rPr>
              <a:t>LYS-3</a:t>
            </a:r>
            <a:r>
              <a:rPr lang="tr-TR" altLang="tr-TR" sz="2400" dirty="0">
                <a:solidFill>
                  <a:srgbClr val="000000"/>
                </a:solidFill>
                <a:latin typeface="Times New Roman" panose="02020603050405020304" pitchFamily="18" charset="0"/>
                <a:cs typeface="Times New Roman" panose="02020603050405020304" pitchFamily="18" charset="0"/>
              </a:rPr>
              <a:t> (Edebiyat, Coğrafya-1)</a:t>
            </a:r>
            <a:br>
              <a:rPr lang="tr-TR" altLang="tr-TR" sz="2400" dirty="0">
                <a:solidFill>
                  <a:srgbClr val="000000"/>
                </a:solidFill>
                <a:latin typeface="Times New Roman" panose="02020603050405020304" pitchFamily="18" charset="0"/>
                <a:cs typeface="Times New Roman" panose="02020603050405020304" pitchFamily="18" charset="0"/>
              </a:rPr>
            </a:br>
            <a:r>
              <a:rPr lang="tr-TR" altLang="tr-TR" sz="2400" dirty="0">
                <a:latin typeface="Times New Roman" panose="02020603050405020304" pitchFamily="18" charset="0"/>
                <a:cs typeface="Times New Roman" panose="02020603050405020304" pitchFamily="18" charset="0"/>
              </a:rPr>
              <a:t/>
            </a:r>
            <a:br>
              <a:rPr lang="tr-TR" altLang="tr-TR" sz="2400" dirty="0">
                <a:latin typeface="Times New Roman" panose="02020603050405020304" pitchFamily="18" charset="0"/>
                <a:cs typeface="Times New Roman" panose="02020603050405020304" pitchFamily="18" charset="0"/>
              </a:rPr>
            </a:br>
            <a:r>
              <a:rPr lang="tr-TR" altLang="tr-TR" sz="2400" b="1" dirty="0">
                <a:solidFill>
                  <a:srgbClr val="0033CC"/>
                </a:solidFill>
                <a:latin typeface="Times New Roman" panose="02020603050405020304" pitchFamily="18" charset="0"/>
                <a:cs typeface="Times New Roman" panose="02020603050405020304" pitchFamily="18" charset="0"/>
              </a:rPr>
              <a:t>2016 LYS başvuru tarihleri: </a:t>
            </a:r>
            <a:r>
              <a:rPr lang="tr-TR" altLang="tr-TR" sz="2400" b="1" dirty="0">
                <a:solidFill>
                  <a:srgbClr val="008000"/>
                </a:solidFill>
                <a:latin typeface="Times New Roman" panose="02020603050405020304" pitchFamily="18" charset="0"/>
                <a:cs typeface="Times New Roman" panose="02020603050405020304" pitchFamily="18" charset="0"/>
              </a:rPr>
              <a:t>1-14 Nisan 2016 </a:t>
            </a:r>
            <a:r>
              <a:rPr lang="tr-TR" altLang="tr-TR" sz="2400" dirty="0">
                <a:solidFill>
                  <a:srgbClr val="000000"/>
                </a:solidFill>
                <a:latin typeface="Times New Roman" panose="02020603050405020304" pitchFamily="18" charset="0"/>
                <a:cs typeface="Times New Roman" panose="02020603050405020304" pitchFamily="18" charset="0"/>
              </a:rPr>
              <a:t>tarihleri arasında yapılacak.</a:t>
            </a:r>
          </a:p>
          <a:p>
            <a:pPr eaLnBrk="1" hangingPunct="1">
              <a:lnSpc>
                <a:spcPct val="80000"/>
              </a:lnSpc>
              <a:buFont typeface="Wingdings" pitchFamily="2" charset="2"/>
              <a:buNone/>
            </a:pPr>
            <a:r>
              <a:rPr lang="tr-TR" altLang="tr-TR" sz="2400" b="1" dirty="0">
                <a:solidFill>
                  <a:srgbClr val="0033CC"/>
                </a:solidFill>
                <a:latin typeface="Times New Roman" panose="02020603050405020304" pitchFamily="18" charset="0"/>
                <a:cs typeface="Times New Roman" panose="02020603050405020304" pitchFamily="18" charset="0"/>
              </a:rPr>
              <a:t>	2016 LYS sınav ücretleri:</a:t>
            </a:r>
            <a:r>
              <a:rPr lang="tr-TR" altLang="tr-TR" sz="2400" dirty="0">
                <a:solidFill>
                  <a:srgbClr val="000000"/>
                </a:solidFill>
                <a:latin typeface="Times New Roman" panose="02020603050405020304" pitchFamily="18" charset="0"/>
                <a:cs typeface="Times New Roman" panose="02020603050405020304" pitchFamily="18" charset="0"/>
              </a:rPr>
              <a:t> 2015 yılında her LYS sınavına </a:t>
            </a:r>
            <a:r>
              <a:rPr lang="tr-TR" altLang="tr-TR" sz="2400" b="1" dirty="0">
                <a:solidFill>
                  <a:srgbClr val="008000"/>
                </a:solidFill>
                <a:latin typeface="Times New Roman" panose="02020603050405020304" pitchFamily="18" charset="0"/>
                <a:cs typeface="Times New Roman" panose="02020603050405020304" pitchFamily="18" charset="0"/>
              </a:rPr>
              <a:t>30 TL </a:t>
            </a:r>
            <a:r>
              <a:rPr lang="tr-TR" altLang="tr-TR" sz="2400" dirty="0">
                <a:solidFill>
                  <a:srgbClr val="000000"/>
                </a:solidFill>
                <a:latin typeface="Times New Roman" panose="02020603050405020304" pitchFamily="18" charset="0"/>
                <a:cs typeface="Times New Roman" panose="02020603050405020304" pitchFamily="18" charset="0"/>
              </a:rPr>
              <a:t>alındı.</a:t>
            </a:r>
          </a:p>
          <a:p>
            <a:pPr algn="just" eaLnBrk="1" hangingPunct="1">
              <a:lnSpc>
                <a:spcPct val="80000"/>
              </a:lnSpc>
              <a:buFont typeface="Wingdings" pitchFamily="2" charset="2"/>
              <a:buNone/>
            </a:pPr>
            <a:r>
              <a:rPr lang="tr-TR" altLang="tr-TR" sz="2400" b="1" dirty="0">
                <a:latin typeface="Times New Roman" panose="02020603050405020304" pitchFamily="18" charset="0"/>
                <a:cs typeface="Times New Roman" panose="02020603050405020304" pitchFamily="18" charset="0"/>
              </a:rPr>
              <a:t>	</a:t>
            </a:r>
            <a:r>
              <a:rPr lang="tr-TR" altLang="tr-TR" sz="2400" b="1" dirty="0">
                <a:solidFill>
                  <a:srgbClr val="0033CC"/>
                </a:solidFill>
                <a:latin typeface="Times New Roman" panose="02020603050405020304" pitchFamily="18" charset="0"/>
                <a:cs typeface="Times New Roman" panose="02020603050405020304" pitchFamily="18" charset="0"/>
              </a:rPr>
              <a:t>2016 LYS sonuçlarının açıklanması:</a:t>
            </a:r>
            <a:r>
              <a:rPr lang="tr-TR" altLang="tr-TR" sz="2400" dirty="0">
                <a:solidFill>
                  <a:srgbClr val="000000"/>
                </a:solidFill>
                <a:latin typeface="Times New Roman" panose="02020603050405020304" pitchFamily="18" charset="0"/>
                <a:cs typeface="Times New Roman" panose="02020603050405020304" pitchFamily="18" charset="0"/>
              </a:rPr>
              <a:t> </a:t>
            </a:r>
            <a:r>
              <a:rPr lang="tr-TR" altLang="tr-TR" sz="2400" b="1" dirty="0">
                <a:solidFill>
                  <a:srgbClr val="008000"/>
                </a:solidFill>
                <a:latin typeface="Times New Roman" panose="02020603050405020304" pitchFamily="18" charset="0"/>
                <a:cs typeface="Times New Roman" panose="02020603050405020304" pitchFamily="18" charset="0"/>
              </a:rPr>
              <a:t>18 Temmuz 2016 </a:t>
            </a:r>
            <a:r>
              <a:rPr lang="tr-TR" altLang="tr-TR" sz="2400" dirty="0">
                <a:solidFill>
                  <a:srgbClr val="000000"/>
                </a:solidFill>
                <a:latin typeface="Times New Roman" panose="02020603050405020304" pitchFamily="18" charset="0"/>
                <a:cs typeface="Times New Roman" panose="02020603050405020304" pitchFamily="18" charset="0"/>
              </a:rPr>
              <a:t>tarihinde açıklanacak.</a:t>
            </a:r>
          </a:p>
          <a:p>
            <a:pPr algn="just" eaLnBrk="1" hangingPunct="1">
              <a:lnSpc>
                <a:spcPct val="80000"/>
              </a:lnSpc>
              <a:buFont typeface="Wingdings" pitchFamily="2" charset="2"/>
              <a:buNone/>
            </a:pPr>
            <a:r>
              <a:rPr lang="tr-TR" altLang="tr-TR" sz="2400" b="1" dirty="0">
                <a:solidFill>
                  <a:srgbClr val="0033CC"/>
                </a:solidFill>
                <a:latin typeface="Times New Roman" panose="02020603050405020304" pitchFamily="18" charset="0"/>
                <a:cs typeface="Times New Roman" panose="02020603050405020304" pitchFamily="18" charset="0"/>
              </a:rPr>
              <a:t> </a:t>
            </a:r>
            <a:r>
              <a:rPr lang="tr-TR" altLang="tr-TR" sz="2400" b="1" dirty="0">
                <a:solidFill>
                  <a:srgbClr val="3333CC"/>
                </a:solidFill>
                <a:latin typeface="Times New Roman" panose="02020603050405020304" pitchFamily="18" charset="0"/>
                <a:cs typeface="Times New Roman" panose="02020603050405020304" pitchFamily="18" charset="0"/>
              </a:rPr>
              <a:t>	</a:t>
            </a:r>
          </a:p>
          <a:p>
            <a:pPr algn="just" eaLnBrk="1" hangingPunct="1">
              <a:lnSpc>
                <a:spcPct val="80000"/>
              </a:lnSpc>
              <a:buFont typeface="Wingdings" pitchFamily="2" charset="2"/>
              <a:buNone/>
            </a:pPr>
            <a:r>
              <a:rPr lang="tr-TR" altLang="tr-TR" sz="2400" b="1" dirty="0">
                <a:solidFill>
                  <a:srgbClr val="3333CC"/>
                </a:solidFill>
                <a:latin typeface="Times New Roman" panose="02020603050405020304" pitchFamily="18" charset="0"/>
                <a:cs typeface="Times New Roman" panose="02020603050405020304" pitchFamily="18" charset="0"/>
              </a:rPr>
              <a:t>    </a:t>
            </a:r>
            <a:r>
              <a:rPr lang="tr-TR" altLang="tr-TR" sz="2400" b="1" dirty="0" smtClean="0">
                <a:solidFill>
                  <a:srgbClr val="0033CC"/>
                </a:solidFill>
                <a:latin typeface="Times New Roman" panose="02020603050405020304" pitchFamily="18" charset="0"/>
                <a:cs typeface="Times New Roman" panose="02020603050405020304" pitchFamily="18" charset="0"/>
              </a:rPr>
              <a:t>2015 </a:t>
            </a:r>
            <a:r>
              <a:rPr lang="tr-TR" altLang="tr-TR" sz="2400" b="1" dirty="0">
                <a:solidFill>
                  <a:srgbClr val="0033CC"/>
                </a:solidFill>
                <a:latin typeface="Times New Roman" panose="02020603050405020304" pitchFamily="18" charset="0"/>
                <a:cs typeface="Times New Roman" panose="02020603050405020304" pitchFamily="18" charset="0"/>
              </a:rPr>
              <a:t>ÖSYS tercihlerinin tarihi: </a:t>
            </a:r>
            <a:r>
              <a:rPr lang="tr-TR" altLang="tr-TR" sz="2400" dirty="0">
                <a:latin typeface="Times New Roman" panose="02020603050405020304" pitchFamily="18" charset="0"/>
                <a:cs typeface="Times New Roman" panose="02020603050405020304" pitchFamily="18" charset="0"/>
              </a:rPr>
              <a:t> </a:t>
            </a:r>
            <a:r>
              <a:rPr lang="tr-TR" altLang="tr-TR" sz="2400" b="1" dirty="0">
                <a:solidFill>
                  <a:srgbClr val="008000"/>
                </a:solidFill>
                <a:latin typeface="Times New Roman" panose="02020603050405020304" pitchFamily="18" charset="0"/>
                <a:cs typeface="Times New Roman" panose="02020603050405020304" pitchFamily="18" charset="0"/>
              </a:rPr>
              <a:t>6-14 Temmuz 2015 </a:t>
            </a:r>
            <a:r>
              <a:rPr lang="tr-TR" altLang="tr-TR" sz="2400" dirty="0">
                <a:solidFill>
                  <a:srgbClr val="000000"/>
                </a:solidFill>
                <a:latin typeface="Times New Roman" panose="02020603050405020304" pitchFamily="18" charset="0"/>
                <a:cs typeface="Times New Roman" panose="02020603050405020304" pitchFamily="18" charset="0"/>
              </a:rPr>
              <a:t>tarihleri arasında yapıldı.</a:t>
            </a:r>
          </a:p>
          <a:p>
            <a:pPr algn="just" eaLnBrk="1" hangingPunct="1">
              <a:lnSpc>
                <a:spcPct val="80000"/>
              </a:lnSpc>
              <a:buFont typeface="Wingdings" pitchFamily="2" charset="2"/>
              <a:buNone/>
            </a:pPr>
            <a:r>
              <a:rPr lang="tr-TR" altLang="tr-TR" sz="2400" dirty="0" smtClean="0">
                <a:solidFill>
                  <a:srgbClr val="000000"/>
                </a:solidFill>
                <a:latin typeface="Times New Roman" panose="02020603050405020304" pitchFamily="18" charset="0"/>
                <a:cs typeface="Times New Roman" panose="02020603050405020304" pitchFamily="18" charset="0"/>
              </a:rPr>
              <a:t>	</a:t>
            </a:r>
            <a:r>
              <a:rPr lang="tr-TR" altLang="tr-TR" sz="2400" b="1" dirty="0" smtClean="0">
                <a:solidFill>
                  <a:srgbClr val="0033CC"/>
                </a:solidFill>
                <a:latin typeface="Times New Roman" panose="02020603050405020304" pitchFamily="18" charset="0"/>
                <a:cs typeface="Times New Roman" panose="02020603050405020304" pitchFamily="18" charset="0"/>
              </a:rPr>
              <a:t>2015 </a:t>
            </a:r>
            <a:r>
              <a:rPr lang="tr-TR" altLang="tr-TR" sz="2400" b="1" dirty="0">
                <a:solidFill>
                  <a:srgbClr val="0033CC"/>
                </a:solidFill>
                <a:latin typeface="Times New Roman" panose="02020603050405020304" pitchFamily="18" charset="0"/>
                <a:cs typeface="Times New Roman" panose="02020603050405020304" pitchFamily="18" charset="0"/>
              </a:rPr>
              <a:t>ÖSYS tercih sonuçlarının açıklanması: </a:t>
            </a:r>
            <a:r>
              <a:rPr lang="tr-TR" altLang="tr-TR" sz="2400" b="1" dirty="0">
                <a:solidFill>
                  <a:srgbClr val="008000"/>
                </a:solidFill>
                <a:latin typeface="Times New Roman" panose="02020603050405020304" pitchFamily="18" charset="0"/>
                <a:cs typeface="Times New Roman" panose="02020603050405020304" pitchFamily="18" charset="0"/>
              </a:rPr>
              <a:t>23 Temmuz 2015</a:t>
            </a:r>
            <a:endParaRPr lang="tr-TR" altLang="tr-TR" sz="2400" dirty="0">
              <a:solidFill>
                <a:srgbClr val="000000"/>
              </a:solidFill>
              <a:latin typeface="Times New Roman" panose="02020603050405020304" pitchFamily="18" charset="0"/>
              <a:cs typeface="Times New Roman" panose="02020603050405020304" pitchFamily="18" charset="0"/>
            </a:endParaRPr>
          </a:p>
          <a:p>
            <a:pPr algn="just" eaLnBrk="1" hangingPunct="1">
              <a:lnSpc>
                <a:spcPct val="80000"/>
              </a:lnSpc>
              <a:buFont typeface="Wingdings" pitchFamily="2" charset="2"/>
              <a:buNone/>
            </a:pPr>
            <a:r>
              <a:rPr lang="tr-TR" altLang="tr-TR" sz="2400" b="1" dirty="0">
                <a:latin typeface="Times New Roman" panose="02020603050405020304" pitchFamily="18" charset="0"/>
                <a:cs typeface="Times New Roman" panose="02020603050405020304" pitchFamily="18" charset="0"/>
              </a:rPr>
              <a:t>	</a:t>
            </a:r>
            <a:r>
              <a:rPr lang="tr-TR" altLang="tr-TR" sz="2400" b="1" dirty="0">
                <a:solidFill>
                  <a:srgbClr val="0033CC"/>
                </a:solidFill>
                <a:latin typeface="Times New Roman" panose="02020603050405020304" pitchFamily="18" charset="0"/>
                <a:cs typeface="Times New Roman" panose="02020603050405020304" pitchFamily="18" charset="0"/>
              </a:rPr>
              <a:t>2015 ÖSYS sonucu yerleşen adayların kayıt tarihleri: </a:t>
            </a:r>
            <a:r>
              <a:rPr lang="tr-TR" altLang="tr-TR" sz="2400" b="1" dirty="0">
                <a:solidFill>
                  <a:srgbClr val="008000"/>
                </a:solidFill>
                <a:latin typeface="Times New Roman" panose="02020603050405020304" pitchFamily="18" charset="0"/>
                <a:cs typeface="Times New Roman" panose="02020603050405020304" pitchFamily="18" charset="0"/>
              </a:rPr>
              <a:t>3-7 Ağustos </a:t>
            </a:r>
            <a:r>
              <a:rPr lang="tr-TR" altLang="tr-TR" sz="2400" dirty="0">
                <a:solidFill>
                  <a:srgbClr val="000000"/>
                </a:solidFill>
                <a:latin typeface="Times New Roman" panose="02020603050405020304" pitchFamily="18" charset="0"/>
                <a:cs typeface="Times New Roman" panose="02020603050405020304" pitchFamily="18" charset="0"/>
              </a:rPr>
              <a:t>tarihleri arasında yapıldı.</a:t>
            </a:r>
          </a:p>
        </p:txBody>
      </p:sp>
    </p:spTree>
    <p:extLst>
      <p:ext uri="{BB962C8B-B14F-4D97-AF65-F5344CB8AC3E}">
        <p14:creationId xmlns:p14="http://schemas.microsoft.com/office/powerpoint/2010/main" val="3654248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lu Çerçeve 3"/>
          <p:cNvSpPr/>
          <p:nvPr/>
        </p:nvSpPr>
        <p:spPr>
          <a:xfrm>
            <a:off x="1936750" y="404814"/>
            <a:ext cx="8383588" cy="6048375"/>
          </a:xfrm>
          <a:prstGeom prst="bevel">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tr-TR" sz="2800" b="1" dirty="0">
              <a:solidFill>
                <a:srgbClr val="C00000"/>
              </a:solidFill>
            </a:endParaRPr>
          </a:p>
          <a:p>
            <a:pPr algn="ctr" eaLnBrk="1" hangingPunct="1">
              <a:defRPr/>
            </a:pPr>
            <a:r>
              <a:rPr lang="tr-TR" sz="2800" b="1" dirty="0">
                <a:solidFill>
                  <a:srgbClr val="FF0000"/>
                </a:solidFill>
              </a:rPr>
              <a:t>LYS BİLGİLER</a:t>
            </a: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solidFill>
                <a:srgbClr val="C00000"/>
              </a:solidFill>
            </a:endParaRPr>
          </a:p>
          <a:p>
            <a:pPr algn="ctr" eaLnBrk="1" hangingPunct="1">
              <a:defRPr/>
            </a:pPr>
            <a:endParaRPr lang="tr-TR" sz="2800" b="1" dirty="0"/>
          </a:p>
          <a:p>
            <a:pPr eaLnBrk="1" hangingPunct="1">
              <a:defRPr/>
            </a:pPr>
            <a:endParaRPr lang="tr-TR" sz="2400" b="1" dirty="0"/>
          </a:p>
          <a:p>
            <a:pPr eaLnBrk="1" hangingPunct="1">
              <a:defRPr/>
            </a:pPr>
            <a:endParaRPr lang="tr-TR" sz="3200" b="1" dirty="0"/>
          </a:p>
          <a:p>
            <a:pPr eaLnBrk="1" hangingPunct="1">
              <a:defRPr/>
            </a:pPr>
            <a:endParaRPr lang="tr-TR" sz="3200" b="1" dirty="0"/>
          </a:p>
        </p:txBody>
      </p:sp>
      <p:sp>
        <p:nvSpPr>
          <p:cNvPr id="5" name="4 Veri Yer Tutucusu"/>
          <p:cNvSpPr>
            <a:spLocks noGrp="1"/>
          </p:cNvSpPr>
          <p:nvPr>
            <p:ph type="dt" sz="quarter" idx="10"/>
          </p:nvPr>
        </p:nvSpPr>
        <p:spPr>
          <a:xfrm>
            <a:off x="8901113" y="1"/>
            <a:ext cx="2133600" cy="365125"/>
          </a:xfrm>
        </p:spPr>
        <p:txBody>
          <a:bodyPr/>
          <a:lstStyle/>
          <a:p>
            <a:pPr>
              <a:defRPr/>
            </a:pPr>
            <a:fld id="{B35A287A-4365-4742-92F2-5E23018C9B68}" type="datetime2">
              <a:rPr lang="tr-TR" b="1" i="0"/>
              <a:pPr>
                <a:defRPr/>
              </a:pPr>
              <a:t>01 Mart 2016 Salı</a:t>
            </a:fld>
            <a:endParaRPr lang="en-US" b="1" i="0" dirty="0"/>
          </a:p>
        </p:txBody>
      </p:sp>
      <p:graphicFrame>
        <p:nvGraphicFramePr>
          <p:cNvPr id="15" name="Tablo 14"/>
          <p:cNvGraphicFramePr>
            <a:graphicFrameLocks noGrp="1"/>
          </p:cNvGraphicFramePr>
          <p:nvPr/>
        </p:nvGraphicFramePr>
        <p:xfrm>
          <a:off x="1524001" y="1"/>
          <a:ext cx="9144001" cy="6858007"/>
        </p:xfrm>
        <a:graphic>
          <a:graphicData uri="http://schemas.openxmlformats.org/drawingml/2006/table">
            <a:tbl>
              <a:tblPr firstRow="1" firstCol="1" bandRow="1">
                <a:tableStyleId>{5C22544A-7EE6-4342-B048-85BDC9FD1C3A}</a:tableStyleId>
              </a:tblPr>
              <a:tblGrid>
                <a:gridCol w="2718266"/>
                <a:gridCol w="2312974"/>
                <a:gridCol w="2312974"/>
                <a:gridCol w="1799787"/>
              </a:tblGrid>
              <a:tr h="334158">
                <a:tc>
                  <a:txBody>
                    <a:bodyPr/>
                    <a:lstStyle/>
                    <a:p>
                      <a:pPr algn="ctr">
                        <a:lnSpc>
                          <a:spcPct val="115000"/>
                        </a:lnSpc>
                        <a:spcAft>
                          <a:spcPts val="0"/>
                        </a:spcAft>
                      </a:pPr>
                      <a:r>
                        <a:rPr lang="tr-TR" sz="1800" b="1" dirty="0">
                          <a:effectLst/>
                        </a:rPr>
                        <a:t>SINAV</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SINAVIN KAPSAMI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SORU SAYISI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2">
                  <a:txBody>
                    <a:bodyPr/>
                    <a:lstStyle/>
                    <a:p>
                      <a:pPr algn="ctr">
                        <a:lnSpc>
                          <a:spcPct val="115000"/>
                        </a:lnSpc>
                        <a:spcAft>
                          <a:spcPts val="0"/>
                        </a:spcAft>
                      </a:pPr>
                      <a:r>
                        <a:rPr lang="tr-TR" sz="1800" b="1" dirty="0">
                          <a:effectLst/>
                        </a:rPr>
                        <a:t>MATEMATİK</a:t>
                      </a:r>
                    </a:p>
                    <a:p>
                      <a:pPr algn="ctr">
                        <a:lnSpc>
                          <a:spcPct val="115000"/>
                        </a:lnSpc>
                        <a:spcAft>
                          <a:spcPts val="0"/>
                        </a:spcAft>
                      </a:pPr>
                      <a:r>
                        <a:rPr lang="tr-TR" sz="1800" b="1" dirty="0">
                          <a:effectLst/>
                        </a:rPr>
                        <a:t>LYS-1</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a:effectLst/>
                        </a:rPr>
                        <a:t>Matematik Testi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50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415">
                <a:tc vMerge="1">
                  <a:txBody>
                    <a:bodyPr/>
                    <a:lstStyle/>
                    <a:p>
                      <a:endParaRPr lang="tr-TR"/>
                    </a:p>
                  </a:txBody>
                  <a:tcPr/>
                </a:tc>
                <a:tc gridSpan="2">
                  <a:txBody>
                    <a:bodyPr/>
                    <a:lstStyle/>
                    <a:p>
                      <a:pPr algn="ctr">
                        <a:lnSpc>
                          <a:spcPct val="115000"/>
                        </a:lnSpc>
                        <a:spcAft>
                          <a:spcPts val="0"/>
                        </a:spcAft>
                      </a:pPr>
                      <a:r>
                        <a:rPr lang="tr-TR" sz="1400" b="1">
                          <a:effectLst/>
                        </a:rPr>
                        <a:t>Geometri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3">
                  <a:txBody>
                    <a:bodyPr/>
                    <a:lstStyle/>
                    <a:p>
                      <a:pPr algn="ctr">
                        <a:lnSpc>
                          <a:spcPct val="115000"/>
                        </a:lnSpc>
                        <a:spcAft>
                          <a:spcPts val="0"/>
                        </a:spcAft>
                      </a:pPr>
                      <a:r>
                        <a:rPr lang="tr-TR" sz="1800" b="1" dirty="0">
                          <a:effectLst/>
                        </a:rPr>
                        <a:t>FEN BİLİMLERİ</a:t>
                      </a:r>
                    </a:p>
                    <a:p>
                      <a:pPr algn="ctr">
                        <a:lnSpc>
                          <a:spcPct val="115000"/>
                        </a:lnSpc>
                        <a:spcAft>
                          <a:spcPts val="0"/>
                        </a:spcAft>
                      </a:pPr>
                      <a:r>
                        <a:rPr lang="tr-TR" sz="1800" b="1" dirty="0">
                          <a:effectLst/>
                        </a:rPr>
                        <a:t>LYS-2</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Fizik</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a:effectLst/>
                        </a:rPr>
                        <a:t>Kimya</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Biyoloji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30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2">
                  <a:txBody>
                    <a:bodyPr/>
                    <a:lstStyle/>
                    <a:p>
                      <a:pPr algn="ctr">
                        <a:lnSpc>
                          <a:spcPct val="115000"/>
                        </a:lnSpc>
                        <a:spcAft>
                          <a:spcPts val="0"/>
                        </a:spcAft>
                      </a:pPr>
                      <a:r>
                        <a:rPr lang="tr-TR" sz="1800" b="1" dirty="0">
                          <a:effectLst/>
                        </a:rPr>
                        <a:t>EDEBİYAT-COĞRAFYA</a:t>
                      </a:r>
                    </a:p>
                    <a:p>
                      <a:pPr algn="ctr">
                        <a:lnSpc>
                          <a:spcPct val="115000"/>
                        </a:lnSpc>
                        <a:spcAft>
                          <a:spcPts val="0"/>
                        </a:spcAft>
                      </a:pPr>
                      <a:r>
                        <a:rPr lang="tr-TR" sz="1800" b="1" dirty="0">
                          <a:effectLst/>
                        </a:rPr>
                        <a:t>LYS-3</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Türk Dili ve Edebiyatı</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56</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415">
                <a:tc vMerge="1">
                  <a:txBody>
                    <a:bodyPr/>
                    <a:lstStyle/>
                    <a:p>
                      <a:endParaRPr lang="tr-TR"/>
                    </a:p>
                  </a:txBody>
                  <a:tcPr/>
                </a:tc>
                <a:tc gridSpan="2">
                  <a:txBody>
                    <a:bodyPr/>
                    <a:lstStyle/>
                    <a:p>
                      <a:pPr algn="ctr">
                        <a:lnSpc>
                          <a:spcPct val="115000"/>
                        </a:lnSpc>
                        <a:spcAft>
                          <a:spcPts val="0"/>
                        </a:spcAft>
                      </a:pPr>
                      <a:r>
                        <a:rPr lang="tr-TR" sz="1400" b="1" dirty="0">
                          <a:effectLst/>
                        </a:rPr>
                        <a:t>Coğrafya-1 </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24</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997">
                <a:tc rowSpan="7">
                  <a:txBody>
                    <a:bodyPr/>
                    <a:lstStyle/>
                    <a:p>
                      <a:pPr algn="ctr">
                        <a:lnSpc>
                          <a:spcPct val="115000"/>
                        </a:lnSpc>
                        <a:spcAft>
                          <a:spcPts val="0"/>
                        </a:spcAft>
                      </a:pPr>
                      <a:r>
                        <a:rPr lang="tr-TR" sz="1800" b="1" dirty="0">
                          <a:effectLst/>
                        </a:rPr>
                        <a:t>SOSYAL BİLİMLER </a:t>
                      </a:r>
                    </a:p>
                    <a:p>
                      <a:pPr algn="ctr">
                        <a:lnSpc>
                          <a:spcPct val="115000"/>
                        </a:lnSpc>
                        <a:spcAft>
                          <a:spcPts val="0"/>
                        </a:spcAft>
                      </a:pPr>
                      <a:r>
                        <a:rPr lang="tr-TR" sz="1800" b="1" dirty="0">
                          <a:effectLst/>
                        </a:rPr>
                        <a:t>LYS-4</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tr-TR" sz="1400" b="1" dirty="0">
                          <a:effectLst/>
                        </a:rPr>
                        <a:t>Tarih</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44</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Coğrafya-2 </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14</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rowSpan="3">
                  <a:txBody>
                    <a:bodyPr/>
                    <a:lstStyle/>
                    <a:p>
                      <a:pPr algn="ctr">
                        <a:lnSpc>
                          <a:spcPct val="115000"/>
                        </a:lnSpc>
                        <a:spcAft>
                          <a:spcPts val="0"/>
                        </a:spcAft>
                      </a:pPr>
                      <a:r>
                        <a:rPr lang="tr-TR" sz="1400" b="1" dirty="0">
                          <a:effectLst/>
                        </a:rPr>
                        <a:t>Felsefe Grubu</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Psikoloji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Sosyoloji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Mantık</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Din Kültürü ve Ahlak Bilgisi*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gridSpan="2">
                  <a:txBody>
                    <a:bodyPr/>
                    <a:lstStyle/>
                    <a:p>
                      <a:pPr algn="ctr">
                        <a:lnSpc>
                          <a:spcPct val="115000"/>
                        </a:lnSpc>
                        <a:spcAft>
                          <a:spcPts val="0"/>
                        </a:spcAft>
                      </a:pPr>
                      <a:r>
                        <a:rPr lang="tr-TR" sz="1400" b="1" dirty="0">
                          <a:effectLst/>
                        </a:rPr>
                        <a:t>İlave Felsefe</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b="1">
                          <a:effectLst/>
                        </a:rPr>
                        <a:t>8</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rowSpan="9">
                  <a:txBody>
                    <a:bodyPr/>
                    <a:lstStyle/>
                    <a:p>
                      <a:pPr algn="ctr">
                        <a:lnSpc>
                          <a:spcPct val="115000"/>
                        </a:lnSpc>
                        <a:spcAft>
                          <a:spcPts val="0"/>
                        </a:spcAft>
                      </a:pPr>
                      <a:r>
                        <a:rPr lang="tr-TR" sz="1800" b="1" dirty="0">
                          <a:effectLst/>
                        </a:rPr>
                        <a:t>YABANCI DİL</a:t>
                      </a:r>
                    </a:p>
                    <a:p>
                      <a:pPr algn="ctr">
                        <a:lnSpc>
                          <a:spcPct val="115000"/>
                        </a:lnSpc>
                        <a:spcAft>
                          <a:spcPts val="0"/>
                        </a:spcAft>
                      </a:pPr>
                      <a:r>
                        <a:rPr lang="tr-TR" sz="1800" b="1" dirty="0">
                          <a:effectLst/>
                        </a:rPr>
                        <a:t>LYS-5**</a:t>
                      </a:r>
                      <a:endParaRPr lang="tr-TR" sz="18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lnSpc>
                          <a:spcPct val="115000"/>
                        </a:lnSpc>
                        <a:spcAft>
                          <a:spcPts val="0"/>
                        </a:spcAft>
                      </a:pPr>
                      <a:r>
                        <a:rPr lang="tr-TR" sz="1400" b="1" dirty="0">
                          <a:effectLst/>
                        </a:rPr>
                        <a:t>İNGİLİZCE</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Sözcük Bilgisi ve Dil Bilgisi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20</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Çeviri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12</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a:effectLst/>
                        </a:rPr>
                        <a:t>Okuduğunu Anlama</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48</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402">
                <a:tc vMerge="1">
                  <a:txBody>
                    <a:bodyPr/>
                    <a:lstStyle/>
                    <a:p>
                      <a:endParaRPr lang="tr-TR"/>
                    </a:p>
                  </a:txBody>
                  <a:tcPr/>
                </a:tc>
                <a:tc rowSpan="3">
                  <a:txBody>
                    <a:bodyPr/>
                    <a:lstStyle/>
                    <a:p>
                      <a:pPr algn="ctr">
                        <a:lnSpc>
                          <a:spcPct val="115000"/>
                        </a:lnSpc>
                        <a:spcAft>
                          <a:spcPts val="0"/>
                        </a:spcAft>
                      </a:pPr>
                      <a:r>
                        <a:rPr lang="tr-TR" sz="1400" b="1" dirty="0">
                          <a:effectLst/>
                        </a:rPr>
                        <a:t>ALMANCA</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Sözcük Bilgisi ve Dil Bilgisi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20</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a:effectLst/>
                        </a:rPr>
                        <a:t>Çeviri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12</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a:effectLst/>
                        </a:rPr>
                        <a:t>Okuduğunu Anlama</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48</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402">
                <a:tc vMerge="1">
                  <a:txBody>
                    <a:bodyPr/>
                    <a:lstStyle/>
                    <a:p>
                      <a:endParaRPr lang="tr-TR"/>
                    </a:p>
                  </a:txBody>
                  <a:tcPr/>
                </a:tc>
                <a:tc rowSpan="3">
                  <a:txBody>
                    <a:bodyPr/>
                    <a:lstStyle/>
                    <a:p>
                      <a:pPr algn="ctr">
                        <a:lnSpc>
                          <a:spcPct val="115000"/>
                        </a:lnSpc>
                        <a:spcAft>
                          <a:spcPts val="0"/>
                        </a:spcAft>
                      </a:pPr>
                      <a:r>
                        <a:rPr lang="tr-TR" sz="1400" b="1" dirty="0">
                          <a:effectLst/>
                        </a:rPr>
                        <a:t>FRANSIZCA</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a:effectLst/>
                        </a:rPr>
                        <a:t>Sözcük Bilgisi ve Dil Bilgisi</a:t>
                      </a:r>
                      <a:endParaRPr lang="tr-TR" sz="1400" b="1">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20</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Çeviri</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12</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901">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b="1" dirty="0">
                          <a:effectLst/>
                        </a:rPr>
                        <a:t>Okuduğunu Anlama</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tr-TR" sz="1400" b="1" dirty="0">
                          <a:effectLst/>
                        </a:rPr>
                        <a:t>48</a:t>
                      </a:r>
                      <a:endParaRPr lang="tr-TR" sz="1400" b="1" dirty="0">
                        <a:effectLst/>
                        <a:latin typeface="Calibri"/>
                        <a:ea typeface="Calibri"/>
                        <a:cs typeface="Times New Roman"/>
                      </a:endParaRPr>
                    </a:p>
                  </a:txBody>
                  <a:tcPr marL="59631" marR="596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1838" name="Metin kutusu 1"/>
          <p:cNvSpPr txBox="1">
            <a:spLocks noChangeArrowheads="1"/>
          </p:cNvSpPr>
          <p:nvPr/>
        </p:nvSpPr>
        <p:spPr bwMode="auto">
          <a:xfrm>
            <a:off x="7890350" y="258246"/>
            <a:ext cx="1308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spcBef>
                <a:spcPct val="0"/>
              </a:spcBef>
              <a:buFontTx/>
              <a:buNone/>
            </a:pPr>
            <a:r>
              <a:rPr lang="tr-TR" altLang="tr-TR" sz="1800" dirty="0">
                <a:latin typeface="Arial" panose="020B0604020202020204" pitchFamily="34" charset="0"/>
                <a:ea typeface="华文细黑"/>
              </a:rPr>
              <a:t>45Dk.</a:t>
            </a:r>
          </a:p>
        </p:txBody>
      </p:sp>
    </p:spTree>
    <p:extLst>
      <p:ext uri="{BB962C8B-B14F-4D97-AF65-F5344CB8AC3E}">
        <p14:creationId xmlns:p14="http://schemas.microsoft.com/office/powerpoint/2010/main" val="1710938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376587" y="1268413"/>
            <a:ext cx="6810375" cy="647700"/>
          </a:xfrm>
          <a:prstGeom prst="rect">
            <a:avLst/>
          </a:prstGeom>
          <a:noFill/>
        </p:spPr>
        <p:txBody>
          <a:bodyPr>
            <a:spAutoFit/>
          </a:bodyPr>
          <a:lstStyle/>
          <a:p>
            <a:pPr algn="ctr">
              <a:defRPr/>
            </a:pPr>
            <a:r>
              <a:rPr lang="tr-TR" altLang="tr-TR" dirty="0">
                <a:solidFill>
                  <a:prstClr val="black"/>
                </a:solidFill>
                <a:latin typeface="Arial" charset="0"/>
                <a:cs typeface="Arial" charset="0"/>
              </a:rPr>
              <a:t>.</a:t>
            </a:r>
          </a:p>
          <a:p>
            <a:pPr>
              <a:defRPr/>
            </a:pPr>
            <a:endParaRPr lang="tr-TR" dirty="0">
              <a:solidFill>
                <a:prstClr val="black"/>
              </a:solidFill>
              <a:latin typeface="Arial" charset="0"/>
              <a:cs typeface="Arial" charset="0"/>
            </a:endParaRPr>
          </a:p>
        </p:txBody>
      </p:sp>
      <p:sp>
        <p:nvSpPr>
          <p:cNvPr id="7" name="Metin kutusu 6"/>
          <p:cNvSpPr txBox="1"/>
          <p:nvPr/>
        </p:nvSpPr>
        <p:spPr>
          <a:xfrm>
            <a:off x="577312" y="1790405"/>
            <a:ext cx="9160454" cy="4524315"/>
          </a:xfrm>
          <a:prstGeom prst="rect">
            <a:avLst/>
          </a:prstGeom>
          <a:noFill/>
        </p:spPr>
        <p:txBody>
          <a:bodyPr wrap="square">
            <a:spAutoFit/>
          </a:bodyPr>
          <a:lstStyle/>
          <a:p>
            <a:pPr eaLnBrk="1" hangingPunct="1">
              <a:defRPr/>
            </a:pPr>
            <a:r>
              <a:rPr lang="tr-TR" altLang="tr-TR" sz="3200" b="1" dirty="0" smtClean="0">
                <a:solidFill>
                  <a:srgbClr val="FF0000"/>
                </a:solidFill>
                <a:latin typeface="Times New Roman" panose="02020603050405020304" pitchFamily="18" charset="0"/>
                <a:cs typeface="Times New Roman" panose="02020603050405020304" pitchFamily="18" charset="0"/>
              </a:rPr>
              <a:t>1.Tıp </a:t>
            </a:r>
            <a:r>
              <a:rPr lang="tr-TR" altLang="tr-TR" sz="3200" b="1" dirty="0">
                <a:solidFill>
                  <a:srgbClr val="FF0000"/>
                </a:solidFill>
                <a:latin typeface="Times New Roman" panose="02020603050405020304" pitchFamily="18" charset="0"/>
                <a:cs typeface="Times New Roman" panose="02020603050405020304" pitchFamily="18" charset="0"/>
              </a:rPr>
              <a:t>programları </a:t>
            </a:r>
            <a:r>
              <a:rPr lang="tr-TR" altLang="tr-TR" sz="3200" b="1" u="sng" dirty="0">
                <a:solidFill>
                  <a:srgbClr val="0000CC"/>
                </a:solidFill>
                <a:latin typeface="Times New Roman" panose="02020603050405020304" pitchFamily="18" charset="0"/>
                <a:cs typeface="Times New Roman" panose="02020603050405020304" pitchFamily="18" charset="0"/>
              </a:rPr>
              <a:t>40000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p>
          <a:p>
            <a:pPr eaLnBrk="1" hangingPunct="1">
              <a:defRPr/>
            </a:pPr>
            <a:r>
              <a:rPr lang="tr-TR" altLang="tr-TR" sz="3200" b="1" dirty="0">
                <a:solidFill>
                  <a:srgbClr val="0000CC"/>
                </a:solidFill>
                <a:latin typeface="Times New Roman" panose="02020603050405020304" pitchFamily="18" charset="0"/>
                <a:cs typeface="Times New Roman" panose="02020603050405020304" pitchFamily="18" charset="0"/>
              </a:rPr>
              <a:t/>
            </a:r>
            <a:br>
              <a:rPr lang="tr-TR" altLang="tr-TR" sz="3200" b="1" dirty="0">
                <a:solidFill>
                  <a:srgbClr val="0000CC"/>
                </a:solidFill>
                <a:latin typeface="Times New Roman" panose="02020603050405020304" pitchFamily="18" charset="0"/>
                <a:cs typeface="Times New Roman" panose="02020603050405020304" pitchFamily="18" charset="0"/>
              </a:rPr>
            </a:br>
            <a:r>
              <a:rPr lang="tr-TR" altLang="tr-TR" sz="3200" b="1" dirty="0">
                <a:solidFill>
                  <a:srgbClr val="FF0000"/>
                </a:solidFill>
                <a:latin typeface="Times New Roman" panose="02020603050405020304" pitchFamily="18" charset="0"/>
                <a:cs typeface="Times New Roman" panose="02020603050405020304" pitchFamily="18" charset="0"/>
              </a:rPr>
              <a:t>2.Mühendislik programları </a:t>
            </a:r>
            <a:r>
              <a:rPr lang="tr-TR" altLang="tr-TR" sz="3200" b="1" dirty="0">
                <a:solidFill>
                  <a:srgbClr val="0000CC"/>
                </a:solidFill>
                <a:latin typeface="Times New Roman" panose="02020603050405020304" pitchFamily="18" charset="0"/>
                <a:cs typeface="Times New Roman" panose="02020603050405020304" pitchFamily="18" charset="0"/>
              </a:rPr>
              <a:t>(Orman, Ziraat, Su Ürünleri Fakülteleri hariç, Ziraat Fakültesi Gıda Mühendisliği programı dahil) </a:t>
            </a:r>
            <a:r>
              <a:rPr lang="tr-TR" altLang="tr-TR" sz="3200" b="1" u="sng" dirty="0">
                <a:solidFill>
                  <a:srgbClr val="0000CC"/>
                </a:solidFill>
                <a:latin typeface="Times New Roman" panose="02020603050405020304" pitchFamily="18" charset="0"/>
                <a:cs typeface="Times New Roman" panose="02020603050405020304" pitchFamily="18" charset="0"/>
              </a:rPr>
              <a:t>240000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p>
          <a:p>
            <a:pPr eaLnBrk="1" hangingPunct="1">
              <a:defRPr/>
            </a:pPr>
            <a:r>
              <a:rPr lang="tr-TR" altLang="tr-TR" sz="3200" b="1" dirty="0">
                <a:solidFill>
                  <a:srgbClr val="0000CC"/>
                </a:solidFill>
                <a:latin typeface="Times New Roman" panose="02020603050405020304" pitchFamily="18" charset="0"/>
                <a:cs typeface="Times New Roman" panose="02020603050405020304" pitchFamily="18" charset="0"/>
              </a:rPr>
              <a:t/>
            </a:r>
            <a:br>
              <a:rPr lang="tr-TR" altLang="tr-TR" sz="3200" b="1" dirty="0">
                <a:solidFill>
                  <a:srgbClr val="0000CC"/>
                </a:solidFill>
                <a:latin typeface="Times New Roman" panose="02020603050405020304" pitchFamily="18" charset="0"/>
                <a:cs typeface="Times New Roman" panose="02020603050405020304" pitchFamily="18" charset="0"/>
              </a:rPr>
            </a:br>
            <a:r>
              <a:rPr lang="tr-TR" altLang="tr-TR" sz="3200" b="1" dirty="0">
                <a:solidFill>
                  <a:srgbClr val="FF0000"/>
                </a:solidFill>
                <a:latin typeface="Times New Roman" panose="02020603050405020304" pitchFamily="18" charset="0"/>
                <a:cs typeface="Times New Roman" panose="02020603050405020304" pitchFamily="18" charset="0"/>
              </a:rPr>
              <a:t>3.Mimarlık programları </a:t>
            </a:r>
            <a:r>
              <a:rPr lang="tr-TR" altLang="tr-TR" sz="3200" b="1" u="sng" dirty="0">
                <a:solidFill>
                  <a:srgbClr val="0000CC"/>
                </a:solidFill>
                <a:latin typeface="Times New Roman" panose="02020603050405020304" pitchFamily="18" charset="0"/>
                <a:cs typeface="Times New Roman" panose="02020603050405020304" pitchFamily="18" charset="0"/>
              </a:rPr>
              <a:t>200000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p>
          <a:p>
            <a:pPr eaLnBrk="1" hangingPunct="1">
              <a:defRPr/>
            </a:pPr>
            <a:r>
              <a:rPr lang="tr-TR" altLang="tr-TR" sz="3200" b="1" dirty="0">
                <a:solidFill>
                  <a:srgbClr val="0000CC"/>
                </a:solidFill>
                <a:latin typeface="Times New Roman" panose="02020603050405020304" pitchFamily="18" charset="0"/>
                <a:cs typeface="Times New Roman" panose="02020603050405020304" pitchFamily="18" charset="0"/>
              </a:rPr>
              <a:t/>
            </a:r>
            <a:br>
              <a:rPr lang="tr-TR" altLang="tr-TR" sz="3200" b="1" dirty="0">
                <a:solidFill>
                  <a:srgbClr val="0000CC"/>
                </a:solidFill>
                <a:latin typeface="Times New Roman" panose="02020603050405020304" pitchFamily="18" charset="0"/>
                <a:cs typeface="Times New Roman" panose="02020603050405020304" pitchFamily="18" charset="0"/>
              </a:rPr>
            </a:br>
            <a:r>
              <a:rPr lang="tr-TR" altLang="tr-TR" sz="3200" b="1" dirty="0">
                <a:solidFill>
                  <a:srgbClr val="FF0000"/>
                </a:solidFill>
                <a:latin typeface="Times New Roman" panose="02020603050405020304" pitchFamily="18" charset="0"/>
                <a:cs typeface="Times New Roman" panose="02020603050405020304" pitchFamily="18" charset="0"/>
              </a:rPr>
              <a:t>4.Hukuk programları </a:t>
            </a:r>
            <a:r>
              <a:rPr lang="tr-TR" altLang="tr-TR" sz="3200" b="1" u="sng" dirty="0">
                <a:solidFill>
                  <a:srgbClr val="0000CC"/>
                </a:solidFill>
                <a:latin typeface="Times New Roman" panose="02020603050405020304" pitchFamily="18" charset="0"/>
                <a:cs typeface="Times New Roman" panose="02020603050405020304" pitchFamily="18" charset="0"/>
              </a:rPr>
              <a:t>150000</a:t>
            </a:r>
            <a:r>
              <a:rPr lang="tr-TR" altLang="tr-TR" sz="3200" b="1" u="sng" dirty="0" smtClean="0">
                <a:solidFill>
                  <a:srgbClr val="0000CC"/>
                </a:solidFill>
                <a:latin typeface="Times New Roman" panose="02020603050405020304" pitchFamily="18" charset="0"/>
                <a:cs typeface="Times New Roman" panose="02020603050405020304" pitchFamily="18" charset="0"/>
              </a:rPr>
              <a:t>.</a:t>
            </a:r>
            <a:endParaRPr lang="tr-TR" sz="2000" dirty="0"/>
          </a:p>
        </p:txBody>
      </p:sp>
      <p:sp>
        <p:nvSpPr>
          <p:cNvPr id="2" name="Dikdörtgen 1"/>
          <p:cNvSpPr/>
          <p:nvPr/>
        </p:nvSpPr>
        <p:spPr>
          <a:xfrm>
            <a:off x="154379" y="325344"/>
            <a:ext cx="9108373" cy="1077218"/>
          </a:xfrm>
          <a:prstGeom prst="rect">
            <a:avLst/>
          </a:prstGeom>
        </p:spPr>
        <p:txBody>
          <a:bodyPr wrap="square">
            <a:spAutoFit/>
          </a:bodyPr>
          <a:lstStyle/>
          <a:p>
            <a:pPr algn="ctr"/>
            <a:r>
              <a:rPr lang="tr-TR" altLang="tr-TR" sz="3200" b="1" dirty="0">
                <a:solidFill>
                  <a:srgbClr val="0000CC"/>
                </a:solidFill>
                <a:latin typeface="Times New Roman" panose="02020603050405020304" pitchFamily="18" charset="0"/>
                <a:cs typeface="Times New Roman" panose="02020603050405020304" pitchFamily="18" charset="0"/>
              </a:rPr>
              <a:t>YÖK Tarafından Belirlenmiş Başarı Sıralaması Zorunluluğu Olan Programlar</a:t>
            </a:r>
            <a:endParaRPr lang="tr-TR" sz="3200" dirty="0"/>
          </a:p>
        </p:txBody>
      </p:sp>
    </p:spTree>
    <p:extLst>
      <p:ext uri="{BB962C8B-B14F-4D97-AF65-F5344CB8AC3E}">
        <p14:creationId xmlns:p14="http://schemas.microsoft.com/office/powerpoint/2010/main" val="916944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86"/>
        </p:xfrm>
        <a:graphic>
          <a:graphicData uri="http://schemas.openxmlformats.org/drawingml/2006/table">
            <a:tbl>
              <a:tblPr firstRow="1" bandRow="1">
                <a:tableStyleId>{5C22544A-7EE6-4342-B048-85BDC9FD1C3A}</a:tableStyleId>
              </a:tblPr>
              <a:tblGrid>
                <a:gridCol w="2447854"/>
                <a:gridCol w="6696145"/>
              </a:tblGrid>
              <a:tr h="375797">
                <a:tc>
                  <a:txBody>
                    <a:bodyPr/>
                    <a:lstStyle/>
                    <a:p>
                      <a:pPr algn="ctr"/>
                      <a:r>
                        <a:rPr lang="tr-TR" dirty="0" smtClean="0"/>
                        <a:t>Mezuniyet alanı</a:t>
                      </a:r>
                      <a:endParaRPr lang="tr-TR" dirty="0"/>
                    </a:p>
                  </a:txBody>
                  <a:tcPr/>
                </a:tc>
                <a:tc>
                  <a:txBody>
                    <a:bodyPr/>
                    <a:lstStyle/>
                    <a:p>
                      <a:pPr algn="ctr"/>
                      <a:r>
                        <a:rPr lang="tr-TR" dirty="0" smtClean="0"/>
                        <a:t>Girebileceği bölümler</a:t>
                      </a:r>
                      <a:endParaRPr lang="tr-TR" dirty="0"/>
                    </a:p>
                  </a:txBody>
                  <a:tcPr/>
                </a:tc>
              </a:tr>
              <a:tr h="381017">
                <a:tc rowSpan="17">
                  <a:txBody>
                    <a:bodyPr/>
                    <a:lstStyle/>
                    <a:p>
                      <a:endParaRPr lang="tr-TR" dirty="0"/>
                    </a:p>
                  </a:txBody>
                  <a:tcPr vert="vert"/>
                </a:tc>
                <a:tc>
                  <a:txBody>
                    <a:bodyPr/>
                    <a:lstStyle/>
                    <a:p>
                      <a:r>
                        <a:rPr lang="tr-TR" sz="1600" b="1" dirty="0" smtClean="0"/>
                        <a:t>Bilgisayar Mühendisliği </a:t>
                      </a:r>
                      <a:endParaRPr lang="tr-TR" sz="1600" b="1" dirty="0"/>
                    </a:p>
                  </a:txBody>
                  <a:tcPr/>
                </a:tc>
              </a:tr>
              <a:tr h="381017">
                <a:tc vMerge="1">
                  <a:txBody>
                    <a:bodyPr/>
                    <a:lstStyle/>
                    <a:p>
                      <a:endParaRPr lang="tr-TR" dirty="0"/>
                    </a:p>
                  </a:txBody>
                  <a:tcPr/>
                </a:tc>
                <a:tc>
                  <a:txBody>
                    <a:bodyPr/>
                    <a:lstStyle/>
                    <a:p>
                      <a:r>
                        <a:rPr lang="tr-TR" sz="1600" b="1" dirty="0" smtClean="0"/>
                        <a:t>Yazılım – Bilişim</a:t>
                      </a:r>
                      <a:r>
                        <a:rPr lang="tr-TR" sz="1600" b="1" baseline="0" dirty="0" smtClean="0"/>
                        <a:t> </a:t>
                      </a:r>
                      <a:r>
                        <a:rPr lang="tr-TR" sz="1600" b="1" dirty="0" smtClean="0"/>
                        <a:t>Mühendisliği </a:t>
                      </a:r>
                      <a:endParaRPr lang="tr-TR" sz="1600" b="1" dirty="0"/>
                    </a:p>
                  </a:txBody>
                  <a:tcPr/>
                </a:tc>
              </a:tr>
              <a:tr h="381017">
                <a:tc vMerge="1">
                  <a:txBody>
                    <a:bodyPr/>
                    <a:lstStyle/>
                    <a:p>
                      <a:endParaRPr lang="tr-TR" dirty="0"/>
                    </a:p>
                  </a:txBody>
                  <a:tcPr/>
                </a:tc>
                <a:tc>
                  <a:txBody>
                    <a:bodyPr/>
                    <a:lstStyle/>
                    <a:p>
                      <a:r>
                        <a:rPr lang="tr-TR" sz="1600" b="1" dirty="0" smtClean="0"/>
                        <a:t>Biyomedikal Mühendisliği </a:t>
                      </a:r>
                      <a:endParaRPr lang="tr-TR" sz="1600" b="1" dirty="0"/>
                    </a:p>
                  </a:txBody>
                  <a:tcPr/>
                </a:tc>
              </a:tr>
              <a:tr h="381017">
                <a:tc vMerge="1">
                  <a:txBody>
                    <a:bodyPr/>
                    <a:lstStyle/>
                    <a:p>
                      <a:endParaRPr lang="tr-TR" dirty="0"/>
                    </a:p>
                  </a:txBody>
                  <a:tcPr/>
                </a:tc>
                <a:tc>
                  <a:txBody>
                    <a:bodyPr/>
                    <a:lstStyle/>
                    <a:p>
                      <a:r>
                        <a:rPr lang="tr-TR" sz="1600" b="1" dirty="0" smtClean="0"/>
                        <a:t>Denizcilik – Gemi </a:t>
                      </a:r>
                      <a:r>
                        <a:rPr lang="tr-TR" sz="1600" b="1" baseline="0" dirty="0" smtClean="0"/>
                        <a:t> Mühendisliği</a:t>
                      </a:r>
                      <a:endParaRPr lang="tr-TR" sz="1600" b="1" dirty="0"/>
                    </a:p>
                  </a:txBody>
                  <a:tcPr/>
                </a:tc>
              </a:tr>
              <a:tr h="381017">
                <a:tc vMerge="1">
                  <a:txBody>
                    <a:bodyPr/>
                    <a:lstStyle/>
                    <a:p>
                      <a:endParaRPr lang="tr-TR" dirty="0"/>
                    </a:p>
                  </a:txBody>
                  <a:tcPr/>
                </a:tc>
                <a:tc>
                  <a:txBody>
                    <a:bodyPr/>
                    <a:lstStyle/>
                    <a:p>
                      <a:r>
                        <a:rPr lang="tr-TR" sz="1600" b="1" dirty="0" smtClean="0"/>
                        <a:t>Havacılık – Uçak</a:t>
                      </a:r>
                      <a:r>
                        <a:rPr lang="tr-TR" sz="1600" b="1" baseline="0" dirty="0" smtClean="0"/>
                        <a:t> Mühendisliği</a:t>
                      </a:r>
                      <a:endParaRPr lang="tr-TR" sz="1600" b="1" dirty="0"/>
                    </a:p>
                  </a:txBody>
                  <a:tcPr/>
                </a:tc>
              </a:tr>
              <a:tr h="381017">
                <a:tc vMerge="1">
                  <a:txBody>
                    <a:bodyPr/>
                    <a:lstStyle/>
                    <a:p>
                      <a:endParaRPr lang="tr-TR" dirty="0"/>
                    </a:p>
                  </a:txBody>
                  <a:tcPr/>
                </a:tc>
                <a:tc>
                  <a:txBody>
                    <a:bodyPr/>
                    <a:lstStyle/>
                    <a:p>
                      <a:r>
                        <a:rPr lang="tr-TR" sz="1600" b="1" dirty="0" smtClean="0"/>
                        <a:t>Elektrik-Elektronik Mühendisliği </a:t>
                      </a:r>
                      <a:endParaRPr lang="tr-TR" sz="1600" b="1" dirty="0"/>
                    </a:p>
                  </a:txBody>
                  <a:tcPr/>
                </a:tc>
              </a:tr>
              <a:tr h="381017">
                <a:tc vMerge="1">
                  <a:txBody>
                    <a:bodyPr/>
                    <a:lstStyle/>
                    <a:p>
                      <a:endParaRPr lang="tr-TR"/>
                    </a:p>
                  </a:txBody>
                  <a:tcPr/>
                </a:tc>
                <a:tc>
                  <a:txBody>
                    <a:bodyPr/>
                    <a:lstStyle/>
                    <a:p>
                      <a:r>
                        <a:rPr lang="tr-TR" sz="1600" b="1" dirty="0" err="1" smtClean="0"/>
                        <a:t>Telekominikasyon</a:t>
                      </a:r>
                      <a:r>
                        <a:rPr lang="tr-TR" sz="1600" b="1" dirty="0" smtClean="0"/>
                        <a:t> – Haberleşme Mühendisliği</a:t>
                      </a:r>
                      <a:endParaRPr lang="tr-TR" sz="1600" b="1" dirty="0"/>
                    </a:p>
                  </a:txBody>
                  <a:tcPr/>
                </a:tc>
              </a:tr>
              <a:tr h="381017">
                <a:tc vMerge="1">
                  <a:txBody>
                    <a:bodyPr/>
                    <a:lstStyle/>
                    <a:p>
                      <a:endParaRPr lang="tr-TR" dirty="0"/>
                    </a:p>
                  </a:txBody>
                  <a:tcPr/>
                </a:tc>
                <a:tc>
                  <a:txBody>
                    <a:bodyPr/>
                    <a:lstStyle/>
                    <a:p>
                      <a:r>
                        <a:rPr lang="tr-TR" sz="1600" b="1" dirty="0" smtClean="0"/>
                        <a:t>Endüstri Mühendisliği</a:t>
                      </a:r>
                      <a:endParaRPr lang="tr-TR" sz="1600" b="1" dirty="0"/>
                    </a:p>
                  </a:txBody>
                  <a:tcPr/>
                </a:tc>
              </a:tr>
              <a:tr h="381017">
                <a:tc vMerge="1">
                  <a:txBody>
                    <a:bodyPr/>
                    <a:lstStyle/>
                    <a:p>
                      <a:endParaRPr lang="tr-TR" dirty="0"/>
                    </a:p>
                  </a:txBody>
                  <a:tcPr/>
                </a:tc>
                <a:tc>
                  <a:txBody>
                    <a:bodyPr/>
                    <a:lstStyle/>
                    <a:p>
                      <a:r>
                        <a:rPr lang="tr-TR" sz="1600" b="1" dirty="0" smtClean="0"/>
                        <a:t>Enerji Sistemleri Mühendisliği </a:t>
                      </a:r>
                      <a:endParaRPr lang="tr-TR" sz="1600" b="1" dirty="0"/>
                    </a:p>
                  </a:txBody>
                  <a:tcPr/>
                </a:tc>
              </a:tr>
              <a:tr h="381017">
                <a:tc vMerge="1">
                  <a:txBody>
                    <a:bodyPr/>
                    <a:lstStyle/>
                    <a:p>
                      <a:endParaRPr lang="tr-TR" dirty="0"/>
                    </a:p>
                  </a:txBody>
                  <a:tcPr/>
                </a:tc>
                <a:tc>
                  <a:txBody>
                    <a:bodyPr/>
                    <a:lstStyle/>
                    <a:p>
                      <a:r>
                        <a:rPr lang="tr-TR" sz="1600" b="1" dirty="0" smtClean="0"/>
                        <a:t>İnşaat Mühendisliği </a:t>
                      </a:r>
                      <a:endParaRPr lang="tr-TR" sz="1600" b="1" dirty="0"/>
                    </a:p>
                  </a:txBody>
                  <a:tcPr/>
                </a:tc>
              </a:tr>
              <a:tr h="381017">
                <a:tc vMerge="1">
                  <a:txBody>
                    <a:bodyPr/>
                    <a:lstStyle/>
                    <a:p>
                      <a:endParaRPr lang="tr-TR" dirty="0"/>
                    </a:p>
                  </a:txBody>
                  <a:tcPr/>
                </a:tc>
                <a:tc>
                  <a:txBody>
                    <a:bodyPr/>
                    <a:lstStyle/>
                    <a:p>
                      <a:r>
                        <a:rPr lang="tr-TR" sz="1600" b="1" dirty="0" smtClean="0"/>
                        <a:t>İşletme Mühendisliği</a:t>
                      </a:r>
                      <a:endParaRPr lang="tr-TR" sz="1600" b="1" dirty="0"/>
                    </a:p>
                  </a:txBody>
                  <a:tcPr/>
                </a:tc>
              </a:tr>
              <a:tr h="381017">
                <a:tc vMerge="1">
                  <a:txBody>
                    <a:bodyPr/>
                    <a:lstStyle/>
                    <a:p>
                      <a:endParaRPr lang="tr-TR" dirty="0"/>
                    </a:p>
                  </a:txBody>
                  <a:tcPr/>
                </a:tc>
                <a:tc>
                  <a:txBody>
                    <a:bodyPr/>
                    <a:lstStyle/>
                    <a:p>
                      <a:r>
                        <a:rPr lang="tr-TR" sz="1600" b="1" dirty="0" smtClean="0"/>
                        <a:t>Kontrol ve Otomasyon Mühendisliği </a:t>
                      </a:r>
                      <a:endParaRPr lang="tr-TR" sz="1600" b="1" dirty="0"/>
                    </a:p>
                  </a:txBody>
                  <a:tcPr/>
                </a:tc>
              </a:tr>
              <a:tr h="381017">
                <a:tc vMerge="1">
                  <a:txBody>
                    <a:bodyPr/>
                    <a:lstStyle/>
                    <a:p>
                      <a:endParaRPr lang="tr-TR" dirty="0"/>
                    </a:p>
                  </a:txBody>
                  <a:tcPr/>
                </a:tc>
                <a:tc>
                  <a:txBody>
                    <a:bodyPr/>
                    <a:lstStyle/>
                    <a:p>
                      <a:r>
                        <a:rPr lang="tr-TR" sz="1600" b="1" dirty="0" smtClean="0"/>
                        <a:t>Makine Mühendisliği </a:t>
                      </a:r>
                      <a:endParaRPr lang="tr-TR" sz="1600" b="1" dirty="0"/>
                    </a:p>
                  </a:txBody>
                  <a:tcPr/>
                </a:tc>
              </a:tr>
              <a:tr h="381017">
                <a:tc vMerge="1">
                  <a:txBody>
                    <a:bodyPr/>
                    <a:lstStyle/>
                    <a:p>
                      <a:endParaRPr lang="tr-TR" dirty="0"/>
                    </a:p>
                  </a:txBody>
                  <a:tcPr/>
                </a:tc>
                <a:tc>
                  <a:txBody>
                    <a:bodyPr/>
                    <a:lstStyle/>
                    <a:p>
                      <a:r>
                        <a:rPr lang="tr-TR" sz="1600" b="1" dirty="0" err="1" smtClean="0"/>
                        <a:t>Mekatronik</a:t>
                      </a:r>
                      <a:r>
                        <a:rPr lang="tr-TR" sz="1600" b="1" dirty="0" smtClean="0"/>
                        <a:t> Mühendisliği</a:t>
                      </a:r>
                      <a:endParaRPr lang="tr-TR" sz="1600" b="1" dirty="0"/>
                    </a:p>
                  </a:txBody>
                  <a:tcPr/>
                </a:tc>
              </a:tr>
              <a:tr h="381017">
                <a:tc vMerge="1">
                  <a:txBody>
                    <a:bodyPr/>
                    <a:lstStyle/>
                    <a:p>
                      <a:endParaRPr lang="tr-TR" dirty="0"/>
                    </a:p>
                  </a:txBody>
                  <a:tcPr vert="vert"/>
                </a:tc>
                <a:tc>
                  <a:txBody>
                    <a:bodyPr/>
                    <a:lstStyle/>
                    <a:p>
                      <a:r>
                        <a:rPr lang="tr-TR" sz="1600" b="1" dirty="0" smtClean="0"/>
                        <a:t>Mimarlık</a:t>
                      </a:r>
                      <a:endParaRPr lang="tr-TR" sz="1600" b="1" dirty="0"/>
                    </a:p>
                  </a:txBody>
                  <a:tcPr/>
                </a:tc>
              </a:tr>
              <a:tr h="381017">
                <a:tc vMerge="1">
                  <a:txBody>
                    <a:bodyPr/>
                    <a:lstStyle/>
                    <a:p>
                      <a:endParaRPr lang="tr-TR" dirty="0"/>
                    </a:p>
                  </a:txBody>
                  <a:tcPr vert="vert"/>
                </a:tc>
                <a:tc>
                  <a:txBody>
                    <a:bodyPr/>
                    <a:lstStyle/>
                    <a:p>
                      <a:r>
                        <a:rPr lang="tr-TR" sz="1600" b="1" dirty="0" smtClean="0"/>
                        <a:t>Otomotiv Mühendisliği </a:t>
                      </a:r>
                      <a:endParaRPr lang="tr-TR" sz="1600" b="1" dirty="0"/>
                    </a:p>
                  </a:txBody>
                  <a:tcPr/>
                </a:tc>
              </a:tr>
              <a:tr h="381017">
                <a:tc vMerge="1">
                  <a:txBody>
                    <a:bodyPr/>
                    <a:lstStyle/>
                    <a:p>
                      <a:endParaRPr lang="tr-TR" dirty="0"/>
                    </a:p>
                  </a:txBody>
                  <a:tcPr vert="vert"/>
                </a:tc>
                <a:tc>
                  <a:txBody>
                    <a:bodyPr/>
                    <a:lstStyle/>
                    <a:p>
                      <a:r>
                        <a:rPr lang="tr-TR" sz="1600" b="1" dirty="0" smtClean="0"/>
                        <a:t>Petrol ve Doğalgaz Mühendisliği </a:t>
                      </a:r>
                      <a:endParaRPr lang="tr-TR" sz="1600" b="1" dirty="0"/>
                    </a:p>
                  </a:txBody>
                  <a:tcPr/>
                </a:tc>
              </a:tr>
            </a:tbl>
          </a:graphicData>
        </a:graphic>
      </p:graphicFrame>
      <p:sp>
        <p:nvSpPr>
          <p:cNvPr id="6" name="5 Dikdörtgen"/>
          <p:cNvSpPr/>
          <p:nvPr/>
        </p:nvSpPr>
        <p:spPr>
          <a:xfrm rot="16200000">
            <a:off x="43656" y="3344069"/>
            <a:ext cx="550068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Sayısalcılar</a:t>
            </a:r>
          </a:p>
          <a:p>
            <a:pPr algn="ctr" eaLnBrk="1" hangingPunct="1">
              <a:defRPr/>
            </a:pPr>
            <a:r>
              <a:rPr lang="tr-TR" dirty="0">
                <a:latin typeface="Arial Black" pitchFamily="34" charset="0"/>
              </a:rPr>
              <a:t>(Matematik &amp; Geometri ağırlıklı)</a:t>
            </a:r>
          </a:p>
        </p:txBody>
      </p:sp>
    </p:spTree>
    <p:extLst>
      <p:ext uri="{BB962C8B-B14F-4D97-AF65-F5344CB8AC3E}">
        <p14:creationId xmlns:p14="http://schemas.microsoft.com/office/powerpoint/2010/main" val="2494945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78"/>
        </p:xfrm>
        <a:graphic>
          <a:graphicData uri="http://schemas.openxmlformats.org/drawingml/2006/table">
            <a:tbl>
              <a:tblPr firstRow="1" bandRow="1">
                <a:tableStyleId>{F5AB1C69-6EDB-4FF4-983F-18BD219EF322}</a:tableStyleId>
              </a:tblPr>
              <a:tblGrid>
                <a:gridCol w="2447854"/>
                <a:gridCol w="6696145"/>
              </a:tblGrid>
              <a:tr h="615238">
                <a:tc>
                  <a:txBody>
                    <a:bodyPr/>
                    <a:lstStyle/>
                    <a:p>
                      <a:pPr algn="ctr"/>
                      <a:r>
                        <a:rPr lang="tr-TR" dirty="0" smtClean="0"/>
                        <a:t>Mezuniyet alanı</a:t>
                      </a:r>
                      <a:endParaRPr lang="tr-TR" dirty="0"/>
                    </a:p>
                  </a:txBody>
                  <a:tcPr>
                    <a:solidFill>
                      <a:srgbClr val="00B050"/>
                    </a:solidFill>
                  </a:tcPr>
                </a:tc>
                <a:tc>
                  <a:txBody>
                    <a:bodyPr/>
                    <a:lstStyle/>
                    <a:p>
                      <a:pPr algn="ctr"/>
                      <a:r>
                        <a:rPr lang="tr-TR" dirty="0" smtClean="0"/>
                        <a:t>Girebileceği bölümler</a:t>
                      </a:r>
                      <a:endParaRPr lang="tr-TR" dirty="0"/>
                    </a:p>
                  </a:txBody>
                  <a:tcPr>
                    <a:solidFill>
                      <a:srgbClr val="00B050"/>
                    </a:solidFill>
                  </a:tcPr>
                </a:tc>
              </a:tr>
              <a:tr h="623784">
                <a:tc rowSpan="10">
                  <a:txBody>
                    <a:bodyPr/>
                    <a:lstStyle/>
                    <a:p>
                      <a:endParaRPr lang="tr-TR" dirty="0"/>
                    </a:p>
                  </a:txBody>
                  <a:tcPr vert="vert"/>
                </a:tc>
                <a:tc>
                  <a:txBody>
                    <a:bodyPr/>
                    <a:lstStyle/>
                    <a:p>
                      <a:r>
                        <a:rPr lang="tr-TR" sz="1600" b="1" dirty="0" smtClean="0">
                          <a:latin typeface="Arial" pitchFamily="34" charset="0"/>
                          <a:cs typeface="Arial" pitchFamily="34" charset="0"/>
                        </a:rPr>
                        <a:t>TIP</a:t>
                      </a:r>
                      <a:r>
                        <a:rPr lang="tr-TR" sz="1600" b="1" baseline="0" dirty="0" smtClean="0">
                          <a:latin typeface="Arial" pitchFamily="34" charset="0"/>
                          <a:cs typeface="Arial" pitchFamily="34" charset="0"/>
                        </a:rPr>
                        <a:t>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DİŞ HEKİMLİĞİ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ECZACILIK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FİZYOTERAPİ &amp; REHABİLİTASYON</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BESLENME DİYETETİK</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ERGOTERAPİ</a:t>
                      </a:r>
                      <a:endParaRPr lang="tr-TR" sz="1600" b="1" dirty="0">
                        <a:latin typeface="Arial" pitchFamily="34" charset="0"/>
                        <a:cs typeface="Arial" pitchFamily="34" charset="0"/>
                      </a:endParaRPr>
                    </a:p>
                  </a:txBody>
                  <a:tcPr/>
                </a:tc>
              </a:tr>
              <a:tr h="623784">
                <a:tc vMerge="1">
                  <a:txBody>
                    <a:bodyPr/>
                    <a:lstStyle/>
                    <a:p>
                      <a:endParaRPr lang="tr-TR"/>
                    </a:p>
                  </a:txBody>
                  <a:tcPr/>
                </a:tc>
                <a:tc>
                  <a:txBody>
                    <a:bodyPr/>
                    <a:lstStyle/>
                    <a:p>
                      <a:r>
                        <a:rPr lang="tr-TR" sz="1600" b="1" dirty="0" smtClean="0">
                          <a:latin typeface="Arial" pitchFamily="34" charset="0"/>
                          <a:cs typeface="Arial" pitchFamily="34" charset="0"/>
                        </a:rPr>
                        <a:t>GENETİK VE BİYOMÜHENDİSLİK</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MOLEKÜLER BİYOLOJİ VE GENETİK</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VETERİNERLİK FAKÜLTESİ</a:t>
                      </a:r>
                      <a:endParaRPr lang="tr-TR" sz="1600" b="1" dirty="0">
                        <a:latin typeface="Arial" pitchFamily="34" charset="0"/>
                        <a:cs typeface="Arial" pitchFamily="34" charset="0"/>
                      </a:endParaRPr>
                    </a:p>
                  </a:txBody>
                  <a:tcPr/>
                </a:tc>
              </a:tr>
              <a:tr h="623784">
                <a:tc vMerge="1">
                  <a:txBody>
                    <a:bodyPr/>
                    <a:lstStyle/>
                    <a:p>
                      <a:endParaRPr lang="tr-TR" dirty="0"/>
                    </a:p>
                  </a:txBody>
                  <a:tcPr/>
                </a:tc>
                <a:tc>
                  <a:txBody>
                    <a:bodyPr/>
                    <a:lstStyle/>
                    <a:p>
                      <a:r>
                        <a:rPr lang="tr-TR" sz="1600" b="1" dirty="0" smtClean="0">
                          <a:latin typeface="Arial" pitchFamily="34" charset="0"/>
                          <a:cs typeface="Arial" pitchFamily="34" charset="0"/>
                        </a:rPr>
                        <a:t>BİYOKİMYA</a:t>
                      </a:r>
                      <a:endParaRPr lang="tr-TR" sz="1600" b="1" dirty="0">
                        <a:latin typeface="Arial" pitchFamily="34" charset="0"/>
                        <a:cs typeface="Arial" pitchFamily="34" charset="0"/>
                      </a:endParaRPr>
                    </a:p>
                  </a:txBody>
                  <a:tcPr/>
                </a:tc>
              </a:tr>
            </a:tbl>
          </a:graphicData>
        </a:graphic>
      </p:graphicFrame>
      <p:sp>
        <p:nvSpPr>
          <p:cNvPr id="6" name="5 Dikdörtgen"/>
          <p:cNvSpPr/>
          <p:nvPr/>
        </p:nvSpPr>
        <p:spPr>
          <a:xfrm rot="16200000">
            <a:off x="2382" y="3275807"/>
            <a:ext cx="5500687"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Sayısalcılar</a:t>
            </a:r>
          </a:p>
          <a:p>
            <a:pPr algn="ctr" eaLnBrk="1" hangingPunct="1">
              <a:defRPr/>
            </a:pPr>
            <a:r>
              <a:rPr lang="tr-TR" dirty="0">
                <a:latin typeface="Arial Black" pitchFamily="34" charset="0"/>
              </a:rPr>
              <a:t>(Biyoloji &amp; Kimya ağırlıklı)</a:t>
            </a:r>
          </a:p>
        </p:txBody>
      </p:sp>
    </p:spTree>
    <p:extLst>
      <p:ext uri="{BB962C8B-B14F-4D97-AF65-F5344CB8AC3E}">
        <p14:creationId xmlns:p14="http://schemas.microsoft.com/office/powerpoint/2010/main" val="3893460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lu Çerçeve 3"/>
          <p:cNvSpPr/>
          <p:nvPr/>
        </p:nvSpPr>
        <p:spPr>
          <a:xfrm>
            <a:off x="286440" y="365126"/>
            <a:ext cx="9917094" cy="6193737"/>
          </a:xfrm>
          <a:prstGeom prst="bevel">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tr-TR" sz="2400" b="1" dirty="0">
                <a:solidFill>
                  <a:srgbClr val="FF0000"/>
                </a:solidFill>
                <a:latin typeface="Arial Black" pitchFamily="34" charset="0"/>
              </a:rPr>
              <a:t>2016 OSYM SINAV TAKVİMİ</a:t>
            </a: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solidFill>
                <a:srgbClr val="FF0000"/>
              </a:solidFill>
            </a:endParaRPr>
          </a:p>
          <a:p>
            <a:pPr algn="ctr" eaLnBrk="1" hangingPunct="1">
              <a:defRPr/>
            </a:pPr>
            <a:endParaRPr lang="tr-TR" sz="2800" b="1" dirty="0"/>
          </a:p>
          <a:p>
            <a:pPr eaLnBrk="1" hangingPunct="1">
              <a:defRPr/>
            </a:pPr>
            <a:endParaRPr lang="tr-TR" sz="2400" b="1" dirty="0"/>
          </a:p>
          <a:p>
            <a:pPr eaLnBrk="1" hangingPunct="1">
              <a:defRPr/>
            </a:pPr>
            <a:endParaRPr lang="tr-TR" sz="3200" b="1" dirty="0"/>
          </a:p>
          <a:p>
            <a:pPr eaLnBrk="1" hangingPunct="1">
              <a:defRPr/>
            </a:pPr>
            <a:endParaRPr lang="tr-TR" sz="3200" b="1" dirty="0"/>
          </a:p>
        </p:txBody>
      </p:sp>
      <p:sp>
        <p:nvSpPr>
          <p:cNvPr id="20483" name="4 Dikdörtgen"/>
          <p:cNvSpPr>
            <a:spLocks noChangeArrowheads="1"/>
          </p:cNvSpPr>
          <p:nvPr/>
        </p:nvSpPr>
        <p:spPr bwMode="auto">
          <a:xfrm>
            <a:off x="1548309" y="969479"/>
            <a:ext cx="7512566"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YGS</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13 </a:t>
            </a:r>
            <a:r>
              <a:rPr lang="tr-TR" altLang="tr-TR" sz="1700" b="1" dirty="0">
                <a:solidFill>
                  <a:srgbClr val="C00000"/>
                </a:solidFill>
                <a:latin typeface="Arial Black" panose="020B0A04020102020204" pitchFamily="34" charset="0"/>
                <a:ea typeface="华文细黑"/>
              </a:rPr>
              <a:t>Mart 2016  Pazar</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MATEMATİK SINAVI (LYS-1)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19 </a:t>
            </a:r>
            <a:r>
              <a:rPr lang="tr-TR" altLang="tr-TR" sz="1700" b="1" dirty="0">
                <a:solidFill>
                  <a:srgbClr val="C00000"/>
                </a:solidFill>
                <a:latin typeface="Arial Black" panose="020B0A04020102020204" pitchFamily="34" charset="0"/>
                <a:ea typeface="华文细黑"/>
              </a:rPr>
              <a:t>Haziran 2016 Pazar </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FEN BİL. SINAVI (LYS-2)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25 </a:t>
            </a:r>
            <a:r>
              <a:rPr lang="tr-TR" altLang="tr-TR" sz="1700" b="1" dirty="0">
                <a:solidFill>
                  <a:srgbClr val="C00000"/>
                </a:solidFill>
                <a:latin typeface="Arial Black" panose="020B0A04020102020204" pitchFamily="34" charset="0"/>
                <a:ea typeface="华文细黑"/>
              </a:rPr>
              <a:t>Haziran 2016 </a:t>
            </a:r>
            <a:r>
              <a:rPr lang="tr-TR" altLang="tr-TR" sz="1700" b="1" dirty="0" err="1">
                <a:solidFill>
                  <a:srgbClr val="C00000"/>
                </a:solidFill>
                <a:latin typeface="Arial Black" panose="020B0A04020102020204" pitchFamily="34" charset="0"/>
                <a:ea typeface="华文细黑"/>
              </a:rPr>
              <a:t>C.tesi</a:t>
            </a:r>
            <a:r>
              <a:rPr lang="tr-TR" altLang="tr-TR" sz="1700" b="1" dirty="0">
                <a:solidFill>
                  <a:srgbClr val="C00000"/>
                </a:solidFill>
                <a:latin typeface="Arial Black" panose="020B0A04020102020204" pitchFamily="34" charset="0"/>
                <a:ea typeface="华文细黑"/>
              </a:rPr>
              <a:t> </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EDEB-COĞ SINAVI (LYS-3)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26 </a:t>
            </a:r>
            <a:r>
              <a:rPr lang="tr-TR" altLang="tr-TR" sz="1700" b="1" dirty="0">
                <a:solidFill>
                  <a:srgbClr val="C00000"/>
                </a:solidFill>
                <a:latin typeface="Arial Black" panose="020B0A04020102020204" pitchFamily="34" charset="0"/>
                <a:ea typeface="华文细黑"/>
              </a:rPr>
              <a:t>Haziran 2016 Pazar </a:t>
            </a:r>
          </a:p>
          <a:p>
            <a:pPr eaLnBrk="1" hangingPunct="1">
              <a:lnSpc>
                <a:spcPct val="200000"/>
              </a:lnSpc>
              <a:spcBef>
                <a:spcPct val="0"/>
              </a:spcBef>
              <a:buFontTx/>
              <a:buNone/>
            </a:pP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SOSYAL BİL. SINAVI (LYS-4) </a:t>
            </a:r>
            <a:r>
              <a:rPr lang="tr-TR" altLang="tr-TR" sz="1700" b="1" dirty="0">
                <a:solidFill>
                  <a:srgbClr val="0000CC"/>
                </a:solidFill>
                <a:latin typeface="Arial Black" panose="020B0A04020102020204" pitchFamily="34" charset="0"/>
                <a:ea typeface="华文细黑"/>
              </a:rPr>
              <a:t>	</a:t>
            </a:r>
            <a:r>
              <a:rPr lang="tr-TR" altLang="tr-TR" sz="1700" b="1" dirty="0" smtClean="0">
                <a:solidFill>
                  <a:srgbClr val="0000CC"/>
                </a:solidFill>
                <a:latin typeface="Times New Roman" panose="02020603050405020304" pitchFamily="18" charset="0"/>
                <a:ea typeface="华文细黑"/>
                <a:cs typeface="Times New Roman" panose="02020603050405020304" pitchFamily="18" charset="0"/>
              </a:rPr>
              <a:t>:</a:t>
            </a:r>
            <a:r>
              <a:rPr lang="tr-TR" altLang="tr-TR" sz="1700" b="1" dirty="0" smtClean="0">
                <a:solidFill>
                  <a:srgbClr val="0000CC"/>
                </a:solidFill>
                <a:latin typeface="Arial Black" panose="020B0A04020102020204" pitchFamily="34" charset="0"/>
                <a:ea typeface="华文细黑"/>
              </a:rPr>
              <a:t> </a:t>
            </a:r>
            <a:r>
              <a:rPr lang="tr-TR" altLang="tr-TR" sz="1700" b="1" dirty="0" smtClean="0">
                <a:solidFill>
                  <a:srgbClr val="C00000"/>
                </a:solidFill>
                <a:latin typeface="Arial Black" panose="020B0A04020102020204" pitchFamily="34" charset="0"/>
                <a:ea typeface="华文细黑"/>
              </a:rPr>
              <a:t>18 </a:t>
            </a:r>
            <a:r>
              <a:rPr lang="tr-TR" altLang="tr-TR" sz="1700" b="1" dirty="0">
                <a:solidFill>
                  <a:srgbClr val="C00000"/>
                </a:solidFill>
                <a:latin typeface="Arial Black" panose="020B0A04020102020204" pitchFamily="34" charset="0"/>
                <a:ea typeface="华文细黑"/>
              </a:rPr>
              <a:t>Haziran 2016 </a:t>
            </a:r>
            <a:r>
              <a:rPr lang="tr-TR" altLang="tr-TR" sz="1700" b="1" dirty="0" err="1" smtClean="0">
                <a:solidFill>
                  <a:srgbClr val="C00000"/>
                </a:solidFill>
                <a:latin typeface="Arial Black" panose="020B0A04020102020204" pitchFamily="34" charset="0"/>
                <a:ea typeface="华文细黑"/>
              </a:rPr>
              <a:t>C.tesi</a:t>
            </a:r>
            <a:endParaRPr lang="tr-TR" altLang="tr-TR" sz="1700" b="1" dirty="0" smtClean="0">
              <a:solidFill>
                <a:srgbClr val="C00000"/>
              </a:solidFill>
              <a:latin typeface="Arial Black" panose="020B0A04020102020204" pitchFamily="34" charset="0"/>
              <a:ea typeface="华文细黑"/>
            </a:endParaRPr>
          </a:p>
          <a:p>
            <a:pPr eaLnBrk="1" hangingPunct="1">
              <a:lnSpc>
                <a:spcPct val="200000"/>
              </a:lnSpc>
              <a:spcBef>
                <a:spcPct val="0"/>
              </a:spcBef>
              <a:buFontTx/>
              <a:buNone/>
            </a:pPr>
            <a:r>
              <a:rPr lang="tr-TR" altLang="tr-TR" sz="2000" b="1" dirty="0" smtClean="0">
                <a:solidFill>
                  <a:srgbClr val="0000CC"/>
                </a:solidFill>
                <a:latin typeface="Times New Roman" panose="02020603050405020304" pitchFamily="18" charset="0"/>
                <a:ea typeface="华文细黑"/>
                <a:cs typeface="Times New Roman" panose="02020603050405020304" pitchFamily="18" charset="0"/>
              </a:rPr>
              <a:t>YABANCI </a:t>
            </a: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DİL SINAVI (LYS-5) 	</a:t>
            </a:r>
            <a:r>
              <a:rPr lang="tr-TR" altLang="tr-TR" sz="2000" b="1" dirty="0" smtClean="0">
                <a:solidFill>
                  <a:srgbClr val="0000CC"/>
                </a:solidFill>
                <a:latin typeface="Times New Roman" panose="02020603050405020304" pitchFamily="18" charset="0"/>
                <a:ea typeface="华文细黑"/>
                <a:cs typeface="Times New Roman" panose="02020603050405020304" pitchFamily="18" charset="0"/>
              </a:rPr>
              <a:t>: </a:t>
            </a:r>
            <a:r>
              <a:rPr lang="tr-TR" altLang="tr-TR" sz="1700" b="1" dirty="0" smtClean="0">
                <a:solidFill>
                  <a:srgbClr val="C00000"/>
                </a:solidFill>
                <a:latin typeface="Arial Black" panose="020B0A04020102020204" pitchFamily="34" charset="0"/>
                <a:ea typeface="华文细黑"/>
              </a:rPr>
              <a:t>25 </a:t>
            </a:r>
            <a:r>
              <a:rPr lang="tr-TR" altLang="tr-TR" sz="1700" b="1" dirty="0">
                <a:solidFill>
                  <a:srgbClr val="C00000"/>
                </a:solidFill>
                <a:latin typeface="Arial Black" panose="020B0A04020102020204" pitchFamily="34" charset="0"/>
                <a:ea typeface="华文细黑"/>
              </a:rPr>
              <a:t>Haziran 2016 </a:t>
            </a:r>
            <a:r>
              <a:rPr lang="tr-TR" altLang="tr-TR" sz="1700" b="1" dirty="0" err="1" smtClean="0">
                <a:solidFill>
                  <a:srgbClr val="C00000"/>
                </a:solidFill>
                <a:latin typeface="Arial Black" panose="020B0A04020102020204" pitchFamily="34" charset="0"/>
                <a:ea typeface="华文细黑"/>
              </a:rPr>
              <a:t>C.tesi</a:t>
            </a:r>
            <a:endParaRPr lang="tr-TR" altLang="tr-TR" sz="1700" b="1" dirty="0">
              <a:solidFill>
                <a:srgbClr val="C00000"/>
              </a:solidFill>
              <a:latin typeface="Arial Black" panose="020B0A04020102020204" pitchFamily="34" charset="0"/>
              <a:ea typeface="华文细黑"/>
            </a:endParaRPr>
          </a:p>
          <a:p>
            <a:pPr eaLnBrk="1" hangingPunct="1">
              <a:lnSpc>
                <a:spcPct val="200000"/>
              </a:lnSpc>
              <a:spcBef>
                <a:spcPct val="0"/>
              </a:spcBef>
              <a:buFontTx/>
              <a:buNone/>
            </a:pPr>
            <a:r>
              <a:rPr lang="tr-TR" altLang="tr-TR" sz="2000" b="1" dirty="0" smtClean="0">
                <a:solidFill>
                  <a:srgbClr val="0000CC"/>
                </a:solidFill>
                <a:latin typeface="Times New Roman" panose="02020603050405020304" pitchFamily="18" charset="0"/>
                <a:ea typeface="华文细黑"/>
                <a:cs typeface="Times New Roman" panose="02020603050405020304" pitchFamily="18" charset="0"/>
              </a:rPr>
              <a:t>LYS</a:t>
            </a:r>
            <a:r>
              <a:rPr lang="tr-TR" altLang="tr-TR" sz="1800" b="1" dirty="0" smtClean="0">
                <a:solidFill>
                  <a:srgbClr val="0000CC"/>
                </a:solidFill>
                <a:latin typeface="Times New Roman" panose="02020603050405020304" pitchFamily="18" charset="0"/>
                <a:ea typeface="华文细黑"/>
                <a:cs typeface="Times New Roman" panose="02020603050405020304" pitchFamily="18" charset="0"/>
              </a:rPr>
              <a:t> </a:t>
            </a:r>
            <a:r>
              <a:rPr lang="tr-TR" altLang="tr-TR" sz="2000" b="1" dirty="0">
                <a:solidFill>
                  <a:srgbClr val="0000CC"/>
                </a:solidFill>
                <a:latin typeface="Times New Roman" panose="02020603050405020304" pitchFamily="18" charset="0"/>
                <a:ea typeface="华文细黑"/>
                <a:cs typeface="Times New Roman" panose="02020603050405020304" pitchFamily="18" charset="0"/>
              </a:rPr>
              <a:t>BAŞVURULARI</a:t>
            </a:r>
            <a:r>
              <a:rPr lang="tr-TR" altLang="tr-TR" sz="1400" dirty="0">
                <a:solidFill>
                  <a:srgbClr val="C00000"/>
                </a:solidFill>
                <a:latin typeface="Times New Roman" panose="02020603050405020304" pitchFamily="18" charset="0"/>
                <a:ea typeface="华文细黑"/>
                <a:cs typeface="Times New Roman" panose="02020603050405020304" pitchFamily="18" charset="0"/>
              </a:rPr>
              <a:t>	</a:t>
            </a:r>
            <a:r>
              <a:rPr lang="tr-TR" altLang="tr-TR" sz="1400" b="1" dirty="0">
                <a:solidFill>
                  <a:srgbClr val="C00000"/>
                </a:solidFill>
                <a:latin typeface="Arial" panose="020B0604020202020204" pitchFamily="34" charset="0"/>
                <a:ea typeface="华文细黑"/>
              </a:rPr>
              <a:t>	 </a:t>
            </a:r>
            <a:r>
              <a:rPr lang="tr-TR" altLang="tr-TR" sz="1600" b="1" dirty="0">
                <a:solidFill>
                  <a:srgbClr val="1E1ED2"/>
                </a:solidFill>
                <a:latin typeface="Times New Roman" panose="02020603050405020304" pitchFamily="18" charset="0"/>
                <a:ea typeface="华文细黑"/>
                <a:cs typeface="Times New Roman" panose="02020603050405020304" pitchFamily="18" charset="0"/>
              </a:rPr>
              <a:t>:</a:t>
            </a:r>
            <a:r>
              <a:rPr lang="tr-TR" altLang="tr-TR" sz="1600" b="1" dirty="0">
                <a:solidFill>
                  <a:srgbClr val="C00000"/>
                </a:solidFill>
                <a:latin typeface="Arial Black" panose="020B0A04020102020204" pitchFamily="34" charset="0"/>
                <a:ea typeface="华文细黑"/>
              </a:rPr>
              <a:t> 1-14 Nisan </a:t>
            </a:r>
            <a:r>
              <a:rPr lang="tr-TR" altLang="tr-TR" sz="1600" b="1" dirty="0" smtClean="0">
                <a:solidFill>
                  <a:srgbClr val="C00000"/>
                </a:solidFill>
                <a:latin typeface="Arial Black" panose="020B0A04020102020204" pitchFamily="34" charset="0"/>
                <a:ea typeface="华文细黑"/>
              </a:rPr>
              <a:t>2016</a:t>
            </a:r>
          </a:p>
          <a:p>
            <a:pPr eaLnBrk="1" hangingPunct="1">
              <a:lnSpc>
                <a:spcPct val="200000"/>
              </a:lnSpc>
              <a:spcBef>
                <a:spcPct val="0"/>
              </a:spcBef>
              <a:buFontTx/>
              <a:buNone/>
            </a:pPr>
            <a:r>
              <a:rPr lang="tr-TR" altLang="tr-TR" sz="1700" b="1" dirty="0" smtClean="0">
                <a:solidFill>
                  <a:srgbClr val="1E1ED2"/>
                </a:solidFill>
                <a:latin typeface="Times New Roman" panose="02020603050405020304" pitchFamily="18" charset="0"/>
                <a:ea typeface="华文细黑"/>
                <a:cs typeface="Times New Roman" panose="02020603050405020304" pitchFamily="18" charset="0"/>
              </a:rPr>
              <a:t>2016 TAHMİNİ TERCİH TARİHLERİ</a:t>
            </a:r>
            <a:r>
              <a:rPr lang="tr-TR" altLang="tr-TR" sz="1700" b="1" dirty="0" smtClean="0">
                <a:solidFill>
                  <a:srgbClr val="000099"/>
                </a:solidFill>
                <a:latin typeface="Times New Roman" panose="02020603050405020304" pitchFamily="18" charset="0"/>
                <a:ea typeface="华文细黑"/>
                <a:cs typeface="Times New Roman" panose="02020603050405020304" pitchFamily="18" charset="0"/>
              </a:rPr>
              <a:t> </a:t>
            </a:r>
            <a:r>
              <a:rPr lang="tr-TR" altLang="tr-TR" sz="1600" b="1" dirty="0">
                <a:solidFill>
                  <a:srgbClr val="1E1ED2"/>
                </a:solidFill>
                <a:latin typeface="Times New Roman" panose="02020603050405020304" pitchFamily="18" charset="0"/>
                <a:ea typeface="华文细黑"/>
                <a:cs typeface="Times New Roman" panose="02020603050405020304" pitchFamily="18" charset="0"/>
              </a:rPr>
              <a:t>:</a:t>
            </a:r>
            <a:r>
              <a:rPr lang="tr-TR" altLang="tr-TR" sz="1600" b="1" dirty="0">
                <a:solidFill>
                  <a:srgbClr val="1E1ED2"/>
                </a:solidFill>
                <a:latin typeface="Arial Black" panose="020B0A04020102020204" pitchFamily="34" charset="0"/>
                <a:ea typeface="华文细黑"/>
              </a:rPr>
              <a:t> </a:t>
            </a:r>
            <a:r>
              <a:rPr lang="tr-TR" altLang="tr-TR" sz="1600" b="1" dirty="0">
                <a:solidFill>
                  <a:srgbClr val="C00000"/>
                </a:solidFill>
                <a:latin typeface="Arial Black" panose="020B0A04020102020204" pitchFamily="34" charset="0"/>
                <a:ea typeface="华文细黑"/>
              </a:rPr>
              <a:t>Temmuz II. Hafta</a:t>
            </a:r>
          </a:p>
          <a:p>
            <a:pPr eaLnBrk="1" hangingPunct="1">
              <a:lnSpc>
                <a:spcPct val="200000"/>
              </a:lnSpc>
              <a:spcBef>
                <a:spcPct val="0"/>
              </a:spcBef>
              <a:buFontTx/>
              <a:buNone/>
            </a:pPr>
            <a:endParaRPr lang="tr-TR" altLang="tr-TR" sz="1700" b="1" dirty="0">
              <a:solidFill>
                <a:srgbClr val="C00000"/>
              </a:solidFill>
              <a:latin typeface="Arial Black" panose="020B0A04020102020204" pitchFamily="34" charset="0"/>
              <a:ea typeface="华文细黑"/>
            </a:endParaRPr>
          </a:p>
        </p:txBody>
      </p:sp>
    </p:spTree>
    <p:extLst>
      <p:ext uri="{BB962C8B-B14F-4D97-AF65-F5344CB8AC3E}">
        <p14:creationId xmlns:p14="http://schemas.microsoft.com/office/powerpoint/2010/main" val="3848581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78"/>
        </p:xfrm>
        <a:graphic>
          <a:graphicData uri="http://schemas.openxmlformats.org/drawingml/2006/table">
            <a:tbl>
              <a:tblPr firstRow="1" bandRow="1">
                <a:tableStyleId>{21E4AEA4-8DFA-4A89-87EB-49C32662AFE0}</a:tableStyleId>
              </a:tblPr>
              <a:tblGrid>
                <a:gridCol w="2447854"/>
                <a:gridCol w="6696145"/>
              </a:tblGrid>
              <a:tr h="520486">
                <a:tc>
                  <a:txBody>
                    <a:bodyPr/>
                    <a:lstStyle/>
                    <a:p>
                      <a:pPr algn="ctr"/>
                      <a:r>
                        <a:rPr lang="tr-TR" dirty="0" smtClean="0"/>
                        <a:t>Mezuniyet alanı</a:t>
                      </a:r>
                      <a:endParaRPr lang="tr-TR" dirty="0"/>
                    </a:p>
                  </a:txBody>
                  <a:tcPr>
                    <a:solidFill>
                      <a:srgbClr val="C00000"/>
                    </a:solidFill>
                  </a:tcPr>
                </a:tc>
                <a:tc>
                  <a:txBody>
                    <a:bodyPr/>
                    <a:lstStyle/>
                    <a:p>
                      <a:pPr algn="ctr"/>
                      <a:r>
                        <a:rPr lang="tr-TR" dirty="0" smtClean="0"/>
                        <a:t>Girebileceği bölümler</a:t>
                      </a:r>
                      <a:endParaRPr lang="tr-TR" dirty="0"/>
                    </a:p>
                  </a:txBody>
                  <a:tcPr>
                    <a:solidFill>
                      <a:srgbClr val="C00000"/>
                    </a:solidFill>
                  </a:tcPr>
                </a:tc>
              </a:tr>
              <a:tr h="527716">
                <a:tc rowSpan="12">
                  <a:txBody>
                    <a:bodyPr/>
                    <a:lstStyle/>
                    <a:p>
                      <a:endParaRPr lang="tr-TR" dirty="0"/>
                    </a:p>
                  </a:txBody>
                  <a:tcPr vert="vert"/>
                </a:tc>
                <a:tc>
                  <a:txBody>
                    <a:bodyPr/>
                    <a:lstStyle/>
                    <a:p>
                      <a:r>
                        <a:rPr lang="tr-TR" sz="1500" b="1" dirty="0" smtClean="0">
                          <a:latin typeface="Arial Black" pitchFamily="34" charset="0"/>
                        </a:rPr>
                        <a:t>BANKACILIK VE FİNANS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DENİZ İŞLETMECİLİĞİ VE YÖNETİMİ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HAVA İŞLETMECİLİĞİ VE YÖNETİMİ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EKONOMİ - İKTİSAT - İŞLETME</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ULUSLARARASI LOJİSTİK YÖNETİMİ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MALİYE - MUHASEBE</a:t>
                      </a:r>
                      <a:endParaRPr lang="tr-TR" sz="1500" b="1" dirty="0">
                        <a:latin typeface="Arial Black" pitchFamily="34" charset="0"/>
                      </a:endParaRPr>
                    </a:p>
                  </a:txBody>
                  <a:tcPr/>
                </a:tc>
              </a:tr>
              <a:tr h="527716">
                <a:tc vMerge="1">
                  <a:txBody>
                    <a:bodyPr/>
                    <a:lstStyle/>
                    <a:p>
                      <a:endParaRPr lang="tr-TR"/>
                    </a:p>
                  </a:txBody>
                  <a:tcPr/>
                </a:tc>
                <a:tc>
                  <a:txBody>
                    <a:bodyPr/>
                    <a:lstStyle/>
                    <a:p>
                      <a:r>
                        <a:rPr lang="tr-TR" sz="1500" b="1" dirty="0" smtClean="0">
                          <a:latin typeface="Arial Black" pitchFamily="34" charset="0"/>
                        </a:rPr>
                        <a:t>TURİZM İŞLETMECİLİĞİ VE OTELCİLİK</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ULUSLARARASI TİCARET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YÖNETİM BİLİŞİM SİSTEMLERİ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SİGORTACILIK VE RİSK YÖNETİMİ</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ÇALIŞMA EKONOMİSİ VE ENDÜSTRİ İLİŞKİLERİ </a:t>
                      </a:r>
                      <a:endParaRPr lang="tr-TR" sz="1500" b="1" dirty="0">
                        <a:latin typeface="Arial Black" pitchFamily="34" charset="0"/>
                      </a:endParaRPr>
                    </a:p>
                  </a:txBody>
                  <a:tcPr/>
                </a:tc>
              </a:tr>
              <a:tr h="527716">
                <a:tc vMerge="1">
                  <a:txBody>
                    <a:bodyPr/>
                    <a:lstStyle/>
                    <a:p>
                      <a:endParaRPr lang="tr-TR" dirty="0"/>
                    </a:p>
                  </a:txBody>
                  <a:tcPr/>
                </a:tc>
                <a:tc>
                  <a:txBody>
                    <a:bodyPr/>
                    <a:lstStyle/>
                    <a:p>
                      <a:r>
                        <a:rPr lang="tr-TR" sz="1500" b="1" dirty="0" smtClean="0">
                          <a:latin typeface="Arial Black" pitchFamily="34" charset="0"/>
                        </a:rPr>
                        <a:t>BİLGİ VE BELGE YÖNETİMİ </a:t>
                      </a:r>
                      <a:endParaRPr lang="tr-TR" sz="1500" b="1" dirty="0">
                        <a:latin typeface="Arial Black" pitchFamily="34" charset="0"/>
                      </a:endParaRPr>
                    </a:p>
                  </a:txBody>
                  <a:tcPr/>
                </a:tc>
              </a:tr>
            </a:tbl>
          </a:graphicData>
        </a:graphic>
      </p:graphicFrame>
      <p:sp>
        <p:nvSpPr>
          <p:cNvPr id="6" name="5 Dikdörtgen"/>
          <p:cNvSpPr/>
          <p:nvPr/>
        </p:nvSpPr>
        <p:spPr>
          <a:xfrm rot="16200000">
            <a:off x="43656" y="3344069"/>
            <a:ext cx="5500688"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EŞİT AĞIRLIK</a:t>
            </a:r>
          </a:p>
          <a:p>
            <a:pPr algn="ctr" eaLnBrk="1" hangingPunct="1">
              <a:defRPr/>
            </a:pPr>
            <a:r>
              <a:rPr lang="tr-TR" dirty="0">
                <a:latin typeface="Arial Black" pitchFamily="34" charset="0"/>
              </a:rPr>
              <a:t>(Matematik &amp; Geometri ağırlıklı)</a:t>
            </a:r>
          </a:p>
        </p:txBody>
      </p:sp>
    </p:spTree>
    <p:extLst>
      <p:ext uri="{BB962C8B-B14F-4D97-AF65-F5344CB8AC3E}">
        <p14:creationId xmlns:p14="http://schemas.microsoft.com/office/powerpoint/2010/main" val="3825850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853078"/>
        </p:xfrm>
        <a:graphic>
          <a:graphicData uri="http://schemas.openxmlformats.org/drawingml/2006/table">
            <a:tbl>
              <a:tblPr firstRow="1" bandRow="1">
                <a:tableStyleId>{00A15C55-8517-42AA-B614-E9B94910E393}</a:tableStyleId>
              </a:tblPr>
              <a:tblGrid>
                <a:gridCol w="2447854"/>
                <a:gridCol w="6696145"/>
              </a:tblGrid>
              <a:tr h="615238">
                <a:tc>
                  <a:txBody>
                    <a:bodyPr/>
                    <a:lstStyle/>
                    <a:p>
                      <a:pPr algn="ctr"/>
                      <a:r>
                        <a:rPr lang="tr-TR" dirty="0" smtClean="0"/>
                        <a:t>Mezuniyet alanı</a:t>
                      </a:r>
                      <a:endParaRPr lang="tr-TR" dirty="0"/>
                    </a:p>
                  </a:txBody>
                  <a:tcPr/>
                </a:tc>
                <a:tc>
                  <a:txBody>
                    <a:bodyPr/>
                    <a:lstStyle/>
                    <a:p>
                      <a:pPr algn="ctr"/>
                      <a:r>
                        <a:rPr lang="tr-TR" dirty="0" smtClean="0"/>
                        <a:t>Girebileceği bölümler</a:t>
                      </a:r>
                      <a:endParaRPr lang="tr-TR" dirty="0"/>
                    </a:p>
                  </a:txBody>
                  <a:tcPr/>
                </a:tc>
              </a:tr>
              <a:tr h="623784">
                <a:tc rowSpan="10">
                  <a:txBody>
                    <a:bodyPr/>
                    <a:lstStyle/>
                    <a:p>
                      <a:endParaRPr lang="tr-TR" dirty="0"/>
                    </a:p>
                  </a:txBody>
                  <a:tcPr vert="vert"/>
                </a:tc>
                <a:tc>
                  <a:txBody>
                    <a:bodyPr/>
                    <a:lstStyle/>
                    <a:p>
                      <a:r>
                        <a:rPr lang="tr-TR" sz="1800" b="1" dirty="0" smtClean="0"/>
                        <a:t>HUKUK </a:t>
                      </a:r>
                      <a:endParaRPr lang="tr-TR" sz="1800" b="1" dirty="0"/>
                    </a:p>
                  </a:txBody>
                  <a:tcPr/>
                </a:tc>
              </a:tr>
              <a:tr h="623784">
                <a:tc vMerge="1">
                  <a:txBody>
                    <a:bodyPr/>
                    <a:lstStyle/>
                    <a:p>
                      <a:endParaRPr lang="tr-TR" dirty="0"/>
                    </a:p>
                  </a:txBody>
                  <a:tcPr/>
                </a:tc>
                <a:tc>
                  <a:txBody>
                    <a:bodyPr/>
                    <a:lstStyle/>
                    <a:p>
                      <a:r>
                        <a:rPr lang="tr-TR" sz="1800" b="1" dirty="0" smtClean="0"/>
                        <a:t>PSİKOLOJİ</a:t>
                      </a:r>
                      <a:endParaRPr lang="tr-TR" sz="1800" b="1" dirty="0"/>
                    </a:p>
                  </a:txBody>
                  <a:tcPr/>
                </a:tc>
              </a:tr>
              <a:tr h="623784">
                <a:tc vMerge="1">
                  <a:txBody>
                    <a:bodyPr/>
                    <a:lstStyle/>
                    <a:p>
                      <a:endParaRPr lang="tr-TR" dirty="0"/>
                    </a:p>
                  </a:txBody>
                  <a:tcPr/>
                </a:tc>
                <a:tc>
                  <a:txBody>
                    <a:bodyPr/>
                    <a:lstStyle/>
                    <a:p>
                      <a:r>
                        <a:rPr lang="tr-TR" sz="1800" b="1" dirty="0" smtClean="0"/>
                        <a:t>PSİKOLOJİK DANIŞMANLIK &amp; REHBERLİK </a:t>
                      </a:r>
                      <a:endParaRPr lang="tr-TR" sz="1800" b="1" dirty="0"/>
                    </a:p>
                  </a:txBody>
                  <a:tcPr/>
                </a:tc>
              </a:tr>
              <a:tr h="623784">
                <a:tc vMerge="1">
                  <a:txBody>
                    <a:bodyPr/>
                    <a:lstStyle/>
                    <a:p>
                      <a:endParaRPr lang="tr-TR" dirty="0"/>
                    </a:p>
                  </a:txBody>
                  <a:tcPr/>
                </a:tc>
                <a:tc>
                  <a:txBody>
                    <a:bodyPr/>
                    <a:lstStyle/>
                    <a:p>
                      <a:r>
                        <a:rPr lang="tr-TR" sz="1800" b="1" dirty="0" smtClean="0"/>
                        <a:t>SOSYAL HİZMET</a:t>
                      </a:r>
                      <a:endParaRPr lang="tr-TR" sz="1800" b="1" dirty="0"/>
                    </a:p>
                  </a:txBody>
                  <a:tcPr/>
                </a:tc>
              </a:tr>
              <a:tr h="623784">
                <a:tc vMerge="1">
                  <a:txBody>
                    <a:bodyPr/>
                    <a:lstStyle/>
                    <a:p>
                      <a:endParaRPr lang="tr-TR" dirty="0"/>
                    </a:p>
                  </a:txBody>
                  <a:tcPr/>
                </a:tc>
                <a:tc>
                  <a:txBody>
                    <a:bodyPr/>
                    <a:lstStyle/>
                    <a:p>
                      <a:r>
                        <a:rPr lang="tr-TR" sz="1800" b="1" dirty="0" smtClean="0"/>
                        <a:t>SOSYOLOJİ </a:t>
                      </a:r>
                      <a:endParaRPr lang="tr-TR" sz="1800" b="1" dirty="0"/>
                    </a:p>
                  </a:txBody>
                  <a:tcPr/>
                </a:tc>
              </a:tr>
              <a:tr h="623784">
                <a:tc vMerge="1">
                  <a:txBody>
                    <a:bodyPr/>
                    <a:lstStyle/>
                    <a:p>
                      <a:endParaRPr lang="tr-TR" dirty="0"/>
                    </a:p>
                  </a:txBody>
                  <a:tcPr/>
                </a:tc>
                <a:tc>
                  <a:txBody>
                    <a:bodyPr/>
                    <a:lstStyle/>
                    <a:p>
                      <a:r>
                        <a:rPr lang="tr-TR" sz="1800" b="1" dirty="0" smtClean="0"/>
                        <a:t>FELSEFE</a:t>
                      </a:r>
                      <a:endParaRPr lang="tr-TR" sz="1800" b="1" dirty="0"/>
                    </a:p>
                  </a:txBody>
                  <a:tcPr/>
                </a:tc>
              </a:tr>
              <a:tr h="623784">
                <a:tc vMerge="1">
                  <a:txBody>
                    <a:bodyPr/>
                    <a:lstStyle/>
                    <a:p>
                      <a:endParaRPr lang="tr-TR"/>
                    </a:p>
                  </a:txBody>
                  <a:tcPr/>
                </a:tc>
                <a:tc>
                  <a:txBody>
                    <a:bodyPr/>
                    <a:lstStyle/>
                    <a:p>
                      <a:r>
                        <a:rPr lang="tr-TR" sz="1800" b="1" dirty="0" smtClean="0"/>
                        <a:t>ÇOCUK GELİŞİMİ</a:t>
                      </a:r>
                      <a:endParaRPr lang="tr-TR" sz="1800" b="1" dirty="0"/>
                    </a:p>
                  </a:txBody>
                  <a:tcPr/>
                </a:tc>
              </a:tr>
              <a:tr h="623784">
                <a:tc vMerge="1">
                  <a:txBody>
                    <a:bodyPr/>
                    <a:lstStyle/>
                    <a:p>
                      <a:endParaRPr lang="tr-TR" dirty="0"/>
                    </a:p>
                  </a:txBody>
                  <a:tcPr/>
                </a:tc>
                <a:tc>
                  <a:txBody>
                    <a:bodyPr/>
                    <a:lstStyle/>
                    <a:p>
                      <a:r>
                        <a:rPr lang="tr-TR" sz="1800" b="1" dirty="0" smtClean="0"/>
                        <a:t>SANAT VE SOSYAL BİLİMLER PROGRAMLARI</a:t>
                      </a:r>
                      <a:endParaRPr lang="tr-TR" sz="1800" b="1" dirty="0"/>
                    </a:p>
                  </a:txBody>
                  <a:tcPr/>
                </a:tc>
              </a:tr>
              <a:tr h="623784">
                <a:tc vMerge="1">
                  <a:txBody>
                    <a:bodyPr/>
                    <a:lstStyle/>
                    <a:p>
                      <a:endParaRPr lang="tr-TR" dirty="0"/>
                    </a:p>
                  </a:txBody>
                  <a:tcPr/>
                </a:tc>
                <a:tc>
                  <a:txBody>
                    <a:bodyPr/>
                    <a:lstStyle/>
                    <a:p>
                      <a:r>
                        <a:rPr lang="tr-TR" sz="1800" b="1" dirty="0" smtClean="0"/>
                        <a:t>ANTROPOLOJİ</a:t>
                      </a:r>
                      <a:endParaRPr lang="tr-TR" sz="1800" b="1" dirty="0"/>
                    </a:p>
                  </a:txBody>
                  <a:tcPr/>
                </a:tc>
              </a:tr>
              <a:tr h="623784">
                <a:tc vMerge="1">
                  <a:txBody>
                    <a:bodyPr/>
                    <a:lstStyle/>
                    <a:p>
                      <a:endParaRPr lang="tr-TR" dirty="0"/>
                    </a:p>
                  </a:txBody>
                  <a:tcPr/>
                </a:tc>
                <a:tc>
                  <a:txBody>
                    <a:bodyPr/>
                    <a:lstStyle/>
                    <a:p>
                      <a:r>
                        <a:rPr lang="tr-TR" sz="1800" b="1" dirty="0" smtClean="0"/>
                        <a:t>ARKEOLOJİ</a:t>
                      </a:r>
                      <a:endParaRPr lang="tr-TR" sz="1800" b="1" dirty="0"/>
                    </a:p>
                  </a:txBody>
                  <a:tcPr/>
                </a:tc>
              </a:tr>
            </a:tbl>
          </a:graphicData>
        </a:graphic>
      </p:graphicFrame>
      <p:sp>
        <p:nvSpPr>
          <p:cNvPr id="6" name="5 Dikdörtgen"/>
          <p:cNvSpPr/>
          <p:nvPr/>
        </p:nvSpPr>
        <p:spPr>
          <a:xfrm rot="16200000">
            <a:off x="43656" y="3344069"/>
            <a:ext cx="5500688" cy="9144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EŞİT AĞIRLIK</a:t>
            </a:r>
          </a:p>
          <a:p>
            <a:pPr algn="ctr" eaLnBrk="1" hangingPunct="1">
              <a:defRPr/>
            </a:pPr>
            <a:r>
              <a:rPr lang="tr-TR" dirty="0">
                <a:latin typeface="Arial Black" pitchFamily="34" charset="0"/>
              </a:rPr>
              <a:t>(Edebiyat&amp;Sosyal Ağırlıklı)</a:t>
            </a:r>
          </a:p>
        </p:txBody>
      </p:sp>
    </p:spTree>
    <p:extLst>
      <p:ext uri="{BB962C8B-B14F-4D97-AF65-F5344CB8AC3E}">
        <p14:creationId xmlns:p14="http://schemas.microsoft.com/office/powerpoint/2010/main" val="2145761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1524001" y="4918"/>
          <a:ext cx="9143999" cy="6674854"/>
        </p:xfrm>
        <a:graphic>
          <a:graphicData uri="http://schemas.openxmlformats.org/drawingml/2006/table">
            <a:tbl>
              <a:tblPr firstRow="1" bandRow="1">
                <a:tableStyleId>{00A15C55-8517-42AA-B614-E9B94910E393}</a:tableStyleId>
              </a:tblPr>
              <a:tblGrid>
                <a:gridCol w="2447854"/>
                <a:gridCol w="6696145"/>
              </a:tblGrid>
              <a:tr h="615238">
                <a:tc>
                  <a:txBody>
                    <a:bodyPr/>
                    <a:lstStyle/>
                    <a:p>
                      <a:pPr algn="ctr"/>
                      <a:r>
                        <a:rPr lang="tr-TR" dirty="0" smtClean="0"/>
                        <a:t>Mezuniyet alanı</a:t>
                      </a:r>
                      <a:endParaRPr lang="tr-TR" dirty="0"/>
                    </a:p>
                  </a:txBody>
                  <a:tcPr>
                    <a:solidFill>
                      <a:schemeClr val="accent5">
                        <a:lumMod val="75000"/>
                      </a:schemeClr>
                    </a:solidFill>
                  </a:tcPr>
                </a:tc>
                <a:tc>
                  <a:txBody>
                    <a:bodyPr/>
                    <a:lstStyle/>
                    <a:p>
                      <a:pPr algn="ctr"/>
                      <a:r>
                        <a:rPr lang="tr-TR" dirty="0" smtClean="0"/>
                        <a:t>Girebileceği bölümler</a:t>
                      </a:r>
                      <a:endParaRPr lang="tr-TR" dirty="0"/>
                    </a:p>
                  </a:txBody>
                  <a:tcPr>
                    <a:solidFill>
                      <a:schemeClr val="accent5">
                        <a:lumMod val="75000"/>
                      </a:schemeClr>
                    </a:solidFill>
                  </a:tcPr>
                </a:tc>
              </a:tr>
              <a:tr h="623784">
                <a:tc rowSpan="4">
                  <a:txBody>
                    <a:bodyPr/>
                    <a:lstStyle/>
                    <a:p>
                      <a:endParaRPr lang="tr-TR" dirty="0"/>
                    </a:p>
                  </a:txBody>
                  <a:tcPr vert="vert">
                    <a:solidFill>
                      <a:schemeClr val="accent5">
                        <a:lumMod val="60000"/>
                        <a:lumOff val="40000"/>
                      </a:schemeClr>
                    </a:solidFill>
                  </a:tcPr>
                </a:tc>
                <a:tc>
                  <a:txBody>
                    <a:bodyPr/>
                    <a:lstStyle/>
                    <a:p>
                      <a:r>
                        <a:rPr lang="tr-TR" sz="1800" b="1" dirty="0" smtClean="0"/>
                        <a:t>SOSYAL</a:t>
                      </a:r>
                      <a:r>
                        <a:rPr lang="tr-TR" sz="1800" b="1" baseline="0" dirty="0" smtClean="0"/>
                        <a:t> BİLGİLER ÖĞRT.</a:t>
                      </a:r>
                      <a:endParaRPr lang="tr-TR" sz="1800" b="1" dirty="0"/>
                    </a:p>
                  </a:txBody>
                  <a:tcPr>
                    <a:solidFill>
                      <a:schemeClr val="accent5">
                        <a:lumMod val="60000"/>
                        <a:lumOff val="40000"/>
                      </a:schemeClr>
                    </a:solidFill>
                  </a:tcPr>
                </a:tc>
              </a:tr>
              <a:tr h="623784">
                <a:tc vMerge="1">
                  <a:txBody>
                    <a:bodyPr/>
                    <a:lstStyle/>
                    <a:p>
                      <a:endParaRPr lang="tr-TR" dirty="0"/>
                    </a:p>
                  </a:txBody>
                  <a:tcPr/>
                </a:tc>
                <a:tc>
                  <a:txBody>
                    <a:bodyPr/>
                    <a:lstStyle/>
                    <a:p>
                      <a:r>
                        <a:rPr lang="tr-TR" sz="1800" b="1" dirty="0" smtClean="0"/>
                        <a:t>COĞRAFYA</a:t>
                      </a:r>
                      <a:endParaRPr lang="tr-TR" sz="1800" b="1" dirty="0"/>
                    </a:p>
                  </a:txBody>
                  <a:tcPr>
                    <a:solidFill>
                      <a:schemeClr val="accent5">
                        <a:lumMod val="20000"/>
                        <a:lumOff val="80000"/>
                      </a:schemeClr>
                    </a:solidFill>
                  </a:tcPr>
                </a:tc>
              </a:tr>
              <a:tr h="534672">
                <a:tc vMerge="1">
                  <a:txBody>
                    <a:bodyPr/>
                    <a:lstStyle/>
                    <a:p>
                      <a:endParaRPr lang="tr-TR" dirty="0"/>
                    </a:p>
                  </a:txBody>
                  <a:tcPr/>
                </a:tc>
                <a:tc>
                  <a:txBody>
                    <a:bodyPr/>
                    <a:lstStyle/>
                    <a:p>
                      <a:r>
                        <a:rPr lang="tr-TR" sz="1800" b="1" dirty="0" smtClean="0"/>
                        <a:t>ANİMASYON</a:t>
                      </a:r>
                      <a:endParaRPr lang="tr-TR" sz="1800" b="1" dirty="0"/>
                    </a:p>
                  </a:txBody>
                  <a:tcPr>
                    <a:solidFill>
                      <a:schemeClr val="accent5">
                        <a:lumMod val="60000"/>
                        <a:lumOff val="40000"/>
                      </a:schemeClr>
                    </a:solidFill>
                  </a:tcPr>
                </a:tc>
              </a:tr>
              <a:tr h="623784">
                <a:tc vMerge="1">
                  <a:txBody>
                    <a:bodyPr/>
                    <a:lstStyle/>
                    <a:p>
                      <a:endParaRPr lang="tr-TR" dirty="0"/>
                    </a:p>
                  </a:txBody>
                  <a:tcPr/>
                </a:tc>
                <a:tc>
                  <a:txBody>
                    <a:bodyPr/>
                    <a:lstStyle/>
                    <a:p>
                      <a:r>
                        <a:rPr lang="tr-TR" sz="1800" b="1" dirty="0" smtClean="0"/>
                        <a:t>İLETİŞİM SANATLARI</a:t>
                      </a:r>
                      <a:endParaRPr lang="tr-TR" sz="1800" b="1" dirty="0"/>
                    </a:p>
                  </a:txBody>
                  <a:tcPr>
                    <a:solidFill>
                      <a:schemeClr val="accent5">
                        <a:lumMod val="20000"/>
                        <a:lumOff val="80000"/>
                      </a:schemeClr>
                    </a:solidFill>
                  </a:tcPr>
                </a:tc>
              </a:tr>
              <a:tr h="623784">
                <a:tc rowSpan="6">
                  <a:txBody>
                    <a:bodyPr/>
                    <a:lstStyle/>
                    <a:p>
                      <a:endParaRPr lang="tr-TR" dirty="0"/>
                    </a:p>
                  </a:txBody>
                  <a:tcPr vert="vert">
                    <a:solidFill>
                      <a:schemeClr val="accent6">
                        <a:lumMod val="60000"/>
                        <a:lumOff val="40000"/>
                      </a:schemeClr>
                    </a:solidFill>
                  </a:tcPr>
                </a:tc>
                <a:tc>
                  <a:txBody>
                    <a:bodyPr/>
                    <a:lstStyle/>
                    <a:p>
                      <a:r>
                        <a:rPr lang="tr-TR" sz="1800" b="1" dirty="0" smtClean="0"/>
                        <a:t>TÜRKÇE ÖĞRT., EDEBİYAT,</a:t>
                      </a:r>
                      <a:r>
                        <a:rPr lang="tr-TR" sz="1800" b="1" baseline="0" dirty="0" smtClean="0"/>
                        <a:t> TARİH</a:t>
                      </a:r>
                      <a:endParaRPr lang="tr-TR" sz="1800" b="1" dirty="0"/>
                    </a:p>
                  </a:txBody>
                  <a:tcPr>
                    <a:solidFill>
                      <a:schemeClr val="accent6">
                        <a:lumMod val="60000"/>
                        <a:lumOff val="40000"/>
                      </a:schemeClr>
                    </a:solidFill>
                  </a:tcPr>
                </a:tc>
              </a:tr>
              <a:tr h="623784">
                <a:tc vMerge="1">
                  <a:txBody>
                    <a:bodyPr/>
                    <a:lstStyle/>
                    <a:p>
                      <a:endParaRPr lang="tr-TR" dirty="0"/>
                    </a:p>
                  </a:txBody>
                  <a:tcPr/>
                </a:tc>
                <a:tc>
                  <a:txBody>
                    <a:bodyPr/>
                    <a:lstStyle/>
                    <a:p>
                      <a:r>
                        <a:rPr lang="tr-TR" sz="1800" b="1" dirty="0" smtClean="0"/>
                        <a:t>SANAT TARİHİ</a:t>
                      </a:r>
                      <a:endParaRPr lang="tr-TR" sz="1800" b="1" dirty="0"/>
                    </a:p>
                  </a:txBody>
                  <a:tcPr>
                    <a:solidFill>
                      <a:schemeClr val="accent6">
                        <a:lumMod val="20000"/>
                        <a:lumOff val="80000"/>
                      </a:schemeClr>
                    </a:solidFill>
                  </a:tcPr>
                </a:tc>
              </a:tr>
              <a:tr h="623784">
                <a:tc vMerge="1">
                  <a:txBody>
                    <a:bodyPr/>
                    <a:lstStyle/>
                    <a:p>
                      <a:endParaRPr lang="tr-TR"/>
                    </a:p>
                  </a:txBody>
                  <a:tcPr/>
                </a:tc>
                <a:tc>
                  <a:txBody>
                    <a:bodyPr/>
                    <a:lstStyle/>
                    <a:p>
                      <a:r>
                        <a:rPr lang="tr-TR" sz="1800" b="1" dirty="0" smtClean="0"/>
                        <a:t>SANAT YÖNETİMİ</a:t>
                      </a:r>
                      <a:endParaRPr lang="tr-TR" sz="1800" b="1" dirty="0"/>
                    </a:p>
                  </a:txBody>
                  <a:tcPr>
                    <a:solidFill>
                      <a:schemeClr val="accent6">
                        <a:lumMod val="60000"/>
                        <a:lumOff val="40000"/>
                      </a:schemeClr>
                    </a:solidFill>
                  </a:tcPr>
                </a:tc>
              </a:tr>
              <a:tr h="534672">
                <a:tc vMerge="1">
                  <a:txBody>
                    <a:bodyPr/>
                    <a:lstStyle/>
                    <a:p>
                      <a:endParaRPr lang="tr-TR" dirty="0"/>
                    </a:p>
                  </a:txBody>
                  <a:tcPr/>
                </a:tc>
                <a:tc>
                  <a:txBody>
                    <a:bodyPr/>
                    <a:lstStyle/>
                    <a:p>
                      <a:r>
                        <a:rPr lang="tr-TR" sz="1800" b="1" dirty="0" smtClean="0"/>
                        <a:t>FİLM TASARIMI</a:t>
                      </a:r>
                      <a:endParaRPr lang="tr-TR" sz="1800" b="1" dirty="0"/>
                    </a:p>
                  </a:txBody>
                  <a:tcPr>
                    <a:solidFill>
                      <a:schemeClr val="accent6">
                        <a:lumMod val="20000"/>
                        <a:lumOff val="80000"/>
                      </a:schemeClr>
                    </a:solidFill>
                  </a:tcPr>
                </a:tc>
              </a:tr>
              <a:tr h="623784">
                <a:tc vMerge="1">
                  <a:txBody>
                    <a:bodyPr/>
                    <a:lstStyle/>
                    <a:p>
                      <a:endParaRPr lang="tr-TR" dirty="0"/>
                    </a:p>
                  </a:txBody>
                  <a:tcPr/>
                </a:tc>
                <a:tc>
                  <a:txBody>
                    <a:bodyPr/>
                    <a:lstStyle/>
                    <a:p>
                      <a:r>
                        <a:rPr lang="tr-TR" sz="1800" b="1" dirty="0" smtClean="0"/>
                        <a:t>GAST. VE MUTFAK SANT.</a:t>
                      </a:r>
                      <a:endParaRPr lang="tr-TR" sz="1800" b="1" dirty="0"/>
                    </a:p>
                  </a:txBody>
                  <a:tcPr>
                    <a:lnB w="12700" cmpd="sng">
                      <a:noFill/>
                    </a:lnB>
                    <a:solidFill>
                      <a:schemeClr val="accent6">
                        <a:lumMod val="60000"/>
                        <a:lumOff val="40000"/>
                      </a:schemeClr>
                    </a:solidFill>
                  </a:tcPr>
                </a:tc>
              </a:tr>
              <a:tr h="623784">
                <a:tc vMerge="1">
                  <a:txBody>
                    <a:bodyPr/>
                    <a:lstStyle/>
                    <a:p>
                      <a:endParaRPr lang="tr-TR" dirty="0"/>
                    </a:p>
                  </a:txBody>
                  <a:tcPr/>
                </a:tc>
                <a:tc>
                  <a:txBody>
                    <a:bodyPr/>
                    <a:lstStyle/>
                    <a:p>
                      <a:r>
                        <a:rPr lang="tr-TR" sz="1800" b="1" dirty="0" smtClean="0"/>
                        <a:t>GAZETECİLİK</a:t>
                      </a:r>
                      <a:endParaRPr lang="tr-TR" sz="18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6" name="5 Dikdörtgen"/>
          <p:cNvSpPr/>
          <p:nvPr/>
        </p:nvSpPr>
        <p:spPr>
          <a:xfrm rot="16200000">
            <a:off x="1578769" y="1480344"/>
            <a:ext cx="2265362"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SÖZEL</a:t>
            </a:r>
          </a:p>
          <a:p>
            <a:pPr algn="ctr" eaLnBrk="1" hangingPunct="1">
              <a:defRPr/>
            </a:pPr>
            <a:r>
              <a:rPr lang="tr-TR" dirty="0">
                <a:latin typeface="Arial Black" pitchFamily="34" charset="0"/>
              </a:rPr>
              <a:t>(Türkçe-Ed.-</a:t>
            </a:r>
            <a:r>
              <a:rPr lang="tr-TR" dirty="0" err="1">
                <a:latin typeface="Arial Black" pitchFamily="34" charset="0"/>
              </a:rPr>
              <a:t>Fels</a:t>
            </a:r>
            <a:r>
              <a:rPr lang="tr-TR" dirty="0">
                <a:latin typeface="Arial Black" pitchFamily="34" charset="0"/>
              </a:rPr>
              <a:t>. Ağırlıklı)</a:t>
            </a:r>
          </a:p>
        </p:txBody>
      </p:sp>
      <p:sp>
        <p:nvSpPr>
          <p:cNvPr id="4" name="5 Dikdörtgen"/>
          <p:cNvSpPr/>
          <p:nvPr/>
        </p:nvSpPr>
        <p:spPr>
          <a:xfrm rot="16200000">
            <a:off x="1512888" y="4352926"/>
            <a:ext cx="2266950" cy="10445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dirty="0">
                <a:latin typeface="Arial Black" pitchFamily="34" charset="0"/>
              </a:rPr>
              <a:t>SÖZEL</a:t>
            </a:r>
          </a:p>
          <a:p>
            <a:pPr algn="ctr" eaLnBrk="1" hangingPunct="1">
              <a:defRPr/>
            </a:pPr>
            <a:r>
              <a:rPr lang="tr-TR" dirty="0">
                <a:latin typeface="Arial Black" pitchFamily="34" charset="0"/>
              </a:rPr>
              <a:t>(Türkçe-Ed.-Tarih Ağırlıklı)</a:t>
            </a:r>
          </a:p>
        </p:txBody>
      </p:sp>
    </p:spTree>
    <p:extLst>
      <p:ext uri="{BB962C8B-B14F-4D97-AF65-F5344CB8AC3E}">
        <p14:creationId xmlns:p14="http://schemas.microsoft.com/office/powerpoint/2010/main" val="3854679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127" y="609600"/>
            <a:ext cx="9190875" cy="1320800"/>
          </a:xfrm>
        </p:spPr>
        <p:txBody>
          <a:bodyPr>
            <a:normAutofit/>
          </a:bodyPr>
          <a:lstStyle/>
          <a:p>
            <a:pPr algn="ctr"/>
            <a:r>
              <a:rPr lang="tr-TR" sz="4000" dirty="0" smtClean="0">
                <a:latin typeface="Times New Roman" panose="02020603050405020304" pitchFamily="18" charset="0"/>
                <a:cs typeface="Times New Roman" panose="02020603050405020304" pitchFamily="18" charset="0"/>
              </a:rPr>
              <a:t>YGS LYS MERAK EDİLEN SORULAR VE CEVAPLARI</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677334" y="2160589"/>
            <a:ext cx="8989180" cy="3880773"/>
          </a:xfrm>
        </p:spPr>
        <p:txBody>
          <a:bodyPr>
            <a:normAutofit lnSpcReduction="10000"/>
          </a:bodyPr>
          <a:lstStyle/>
          <a:p>
            <a:r>
              <a:rPr lang="tr-TR" sz="2400" b="1" dirty="0">
                <a:latin typeface="Times New Roman" panose="02020603050405020304" pitchFamily="18" charset="0"/>
                <a:cs typeface="Times New Roman" panose="02020603050405020304" pitchFamily="18" charset="0"/>
              </a:rPr>
              <a:t>2016 YGS giriş belgesi ne zaman gelecek?</a:t>
            </a:r>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Her zaman sınav giriş belgeleri en geç sınav tarihinden 10 gün önce yayınlanır. Dolayısıyla 2016 sınav giriş belgesi de en geç 3 Mart tarihinde yayınlanır. Sınav giriş belgeleri postayla gönderilmeyecek. Her aday kendi şifresiyle ÖSYM resmi sitesinde Aday İşlemleri Sisteminden alacaktır</a:t>
            </a:r>
            <a:r>
              <a:rPr lang="tr-TR" sz="2400" dirty="0" smtClean="0">
                <a:latin typeface="Times New Roman" panose="02020603050405020304" pitchFamily="18" charset="0"/>
                <a:cs typeface="Times New Roman" panose="02020603050405020304" pitchFamily="18" charset="0"/>
              </a:rPr>
              <a:t>.</a:t>
            </a:r>
          </a:p>
          <a:p>
            <a:r>
              <a:rPr lang="tr-TR" sz="2400" b="1" dirty="0">
                <a:latin typeface="Times New Roman" panose="02020603050405020304" pitchFamily="18" charset="0"/>
                <a:cs typeface="Times New Roman" panose="02020603050405020304" pitchFamily="18" charset="0"/>
              </a:rPr>
              <a:t>2016 YGS sınava girerken yanımızda bulundurmamız gereken belgeler nelerdir?</a:t>
            </a:r>
            <a:endParaRPr lang="tr-TR" sz="2400"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Sınava girerken yanınızda; 2016 YGS sınav giriş belgesi ve Nüfus cüzdanı ya da süresi geçerli pasaport bulundurmalısınız.</a:t>
            </a:r>
          </a:p>
          <a:p>
            <a:endParaRPr lang="tr-TR" dirty="0"/>
          </a:p>
          <a:p>
            <a:endParaRPr lang="tr-TR" dirty="0"/>
          </a:p>
        </p:txBody>
      </p:sp>
    </p:spTree>
    <p:extLst>
      <p:ext uri="{BB962C8B-B14F-4D97-AF65-F5344CB8AC3E}">
        <p14:creationId xmlns:p14="http://schemas.microsoft.com/office/powerpoint/2010/main" val="1018114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07645" y="1701718"/>
            <a:ext cx="8738236" cy="3426579"/>
          </a:xfrm>
          <a:prstGeom prst="rect">
            <a:avLst/>
          </a:prstGeom>
        </p:spPr>
        <p:txBody>
          <a:bodyPr wrap="square">
            <a:spAutoFit/>
          </a:bodyPr>
          <a:lstStyle/>
          <a:p>
            <a:pPr>
              <a:lnSpc>
                <a:spcPts val="1285"/>
              </a:lnSpc>
            </a:pPr>
            <a:r>
              <a:rPr lang="tr-TR" sz="3200" b="1"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2016 YGS sınav yasakları nelerdir?</a:t>
            </a:r>
          </a:p>
          <a:p>
            <a:pPr>
              <a:lnSpc>
                <a:spcPts val="1285"/>
              </a:lnSpc>
            </a:pPr>
            <a:endParaRPr lang="tr-TR" b="1" dirty="0" smtClean="0">
              <a:solidFill>
                <a:srgbClr val="323232"/>
              </a:solidFill>
              <a:effectLst/>
              <a:latin typeface="Arial" panose="020B0604020202020204" pitchFamily="34" charset="0"/>
              <a:ea typeface="Times New Roman" panose="02020603050405020304" pitchFamily="18" charset="0"/>
            </a:endParaRPr>
          </a:p>
          <a:p>
            <a:pPr>
              <a:lnSpc>
                <a:spcPts val="1285"/>
              </a:lnSpc>
            </a:pPr>
            <a:endParaRPr lang="tr-TR" sz="2800" dirty="0" smtClean="0">
              <a:effectLst/>
              <a:latin typeface="Times New Roman" panose="02020603050405020304" pitchFamily="18" charset="0"/>
              <a:ea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Sınav binalarında hiçbir eşya emanete alınmayacağından adayların sınav</a:t>
            </a: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nSpc>
                <a:spcPts val="1285"/>
              </a:lnSpc>
            </a:pPr>
            <a:r>
              <a:rPr lang="tr-TR" sz="2000" dirty="0" err="1"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binalarına,çanta</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cüzdan, cep telefonu, saat, kablosuz iletişim sağlayan </a:t>
            </a:r>
            <a:r>
              <a:rPr lang="tr-TR" sz="2000" dirty="0" err="1"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bluetooth</a:t>
            </a: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vb</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cihazlarla; kulaklık, kolye, küpe, yüzük (alyans hariç), bilezik, broş, anahtar,</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metal </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para gibi metal içerikli eşyalarla; her türlü elektronik/mekanik cihazla ve </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çağrı cihazı, telsiz, fotoğraf makinesi vb. </a:t>
            </a:r>
            <a:r>
              <a:rPr lang="tr-TR" sz="2000" dirty="0" err="1"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araçlarla,cep</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bilgisayarı, saat, sözlük </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işlevi olan elektronik aygıt, hesap makinesi vb. her türlü bilgisayar </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özelliği bulunan</a:t>
            </a: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cihazlarla</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silah ve benzeri teçhizatla, kalem, silgi, kalemtıraş, müsvedde </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kâğıdı,</a:t>
            </a:r>
            <a:b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defter</a:t>
            </a: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 kitap, sözlük, pergel, açıölçer, cetvel vb. araçlarla gelmeleri kesinlikle </a:t>
            </a:r>
          </a:p>
          <a:p>
            <a:pPr>
              <a:lnSpc>
                <a:spcPts val="1285"/>
              </a:lnSpc>
            </a:pPr>
            <a:endParaRPr lang="tr-TR" sz="2000" dirty="0">
              <a:solidFill>
                <a:srgbClr val="323232"/>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ts val="1285"/>
              </a:lnSpc>
            </a:pPr>
            <a:r>
              <a:rPr lang="tr-TR" sz="2000" dirty="0" smtClean="0">
                <a:solidFill>
                  <a:srgbClr val="323232"/>
                </a:solidFill>
                <a:effectLst/>
                <a:latin typeface="Times New Roman" panose="02020603050405020304" pitchFamily="18" charset="0"/>
                <a:ea typeface="Times New Roman" panose="02020603050405020304" pitchFamily="18" charset="0"/>
                <a:cs typeface="Times New Roman" panose="02020603050405020304" pitchFamily="18" charset="0"/>
              </a:rPr>
              <a:t>yasaktır.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474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3609" y="633324"/>
            <a:ext cx="8536021" cy="5293757"/>
          </a:xfrm>
          <a:prstGeom prst="rect">
            <a:avLst/>
          </a:prstGeom>
        </p:spPr>
        <p:txBody>
          <a:bodyPr wrap="square">
            <a:spAutoFit/>
          </a:bodyPr>
          <a:lstStyle/>
          <a:p>
            <a:r>
              <a:rPr lang="tr-TR" sz="3200" b="1" dirty="0" smtClean="0">
                <a:latin typeface="Times New Roman" panose="02020603050405020304" pitchFamily="18" charset="0"/>
                <a:cs typeface="Times New Roman" panose="02020603050405020304" pitchFamily="18" charset="0"/>
              </a:rPr>
              <a:t>2016 YGS sınavında hangi testler olacak?</a:t>
            </a:r>
          </a:p>
          <a:p>
            <a:endParaRPr lang="tr-TR" dirty="0" smtClean="0"/>
          </a:p>
          <a:p>
            <a:r>
              <a:rPr lang="tr-TR" sz="2400" dirty="0" err="1" smtClean="0">
                <a:latin typeface="Times New Roman" panose="02020603050405020304" pitchFamily="18" charset="0"/>
                <a:cs typeface="Times New Roman" panose="02020603050405020304" pitchFamily="18" charset="0"/>
              </a:rPr>
              <a:t>YGS'de</a:t>
            </a:r>
            <a:r>
              <a:rPr lang="tr-TR" sz="2400" dirty="0" smtClean="0">
                <a:latin typeface="Times New Roman" panose="02020603050405020304" pitchFamily="18" charset="0"/>
                <a:cs typeface="Times New Roman" panose="02020603050405020304" pitchFamily="18" charset="0"/>
              </a:rPr>
              <a:t> ortak müfredata dayalı</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Türkçe Testi,</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Sosyal Bilimler Testi,</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Temel Matematik Testi</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ve Fen Bilimleri Testi yer alacaktır.</a:t>
            </a:r>
          </a:p>
          <a:p>
            <a:endParaRPr lang="tr-TR" sz="2400" dirty="0" smtClean="0">
              <a:latin typeface="Times New Roman" panose="02020603050405020304" pitchFamily="18" charset="0"/>
              <a:cs typeface="Times New Roman" panose="02020603050405020304" pitchFamily="18" charset="0"/>
            </a:endParaRPr>
          </a:p>
          <a:p>
            <a:r>
              <a:rPr lang="tr-TR" sz="2400" dirty="0" smtClean="0">
                <a:latin typeface="Times New Roman" panose="02020603050405020304" pitchFamily="18" charset="0"/>
                <a:cs typeface="Times New Roman" panose="02020603050405020304" pitchFamily="18" charset="0"/>
              </a:rPr>
              <a:t>Her test 40 sorudan oluşmaktadır. Toplam 160 soru ve 160 dakika süre var.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847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24938" y="1116281"/>
            <a:ext cx="9222248" cy="4275117"/>
          </a:xfrm>
          <a:prstGeom prst="rect">
            <a:avLst/>
          </a:prstGeom>
        </p:spPr>
      </p:pic>
    </p:spTree>
    <p:extLst>
      <p:ext uri="{BB962C8B-B14F-4D97-AF65-F5344CB8AC3E}">
        <p14:creationId xmlns:p14="http://schemas.microsoft.com/office/powerpoint/2010/main" val="32571288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722775" y="859316"/>
            <a:ext cx="8670165" cy="5185224"/>
          </a:xfrm>
          <a:prstGeom prst="rect">
            <a:avLst/>
          </a:prstGeom>
        </p:spPr>
      </p:pic>
    </p:spTree>
    <p:extLst>
      <p:ext uri="{BB962C8B-B14F-4D97-AF65-F5344CB8AC3E}">
        <p14:creationId xmlns:p14="http://schemas.microsoft.com/office/powerpoint/2010/main" val="2222926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74939" y="892365"/>
            <a:ext cx="8525244" cy="5080923"/>
          </a:xfrm>
          <a:prstGeom prst="rect">
            <a:avLst/>
          </a:prstGeom>
        </p:spPr>
      </p:pic>
    </p:spTree>
    <p:extLst>
      <p:ext uri="{BB962C8B-B14F-4D97-AF65-F5344CB8AC3E}">
        <p14:creationId xmlns:p14="http://schemas.microsoft.com/office/powerpoint/2010/main" val="3781883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466110" y="649994"/>
            <a:ext cx="8511192" cy="5643927"/>
          </a:xfrm>
          <a:prstGeom prst="rect">
            <a:avLst/>
          </a:prstGeom>
        </p:spPr>
      </p:pic>
    </p:spTree>
    <p:extLst>
      <p:ext uri="{BB962C8B-B14F-4D97-AF65-F5344CB8AC3E}">
        <p14:creationId xmlns:p14="http://schemas.microsoft.com/office/powerpoint/2010/main" val="3984081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189822" y="0"/>
            <a:ext cx="8774946" cy="8642366"/>
          </a:xfrm>
          <a:prstGeom prst="rect">
            <a:avLst/>
          </a:prstGeom>
        </p:spPr>
        <p:txBody>
          <a:bodyPr wrap="square">
            <a:spAutoFit/>
          </a:bodyPr>
          <a:lstStyle/>
          <a:p>
            <a:endParaRPr lang="tr-TR" i="0" dirty="0" smtClean="0">
              <a:solidFill>
                <a:srgbClr val="C00000"/>
              </a:solidFill>
              <a:latin typeface="Arial Black" panose="020B0A04020102020204" pitchFamily="34" charset="0"/>
            </a:endParaRPr>
          </a:p>
          <a:p>
            <a:endParaRPr lang="tr-TR" dirty="0">
              <a:solidFill>
                <a:srgbClr val="C00000"/>
              </a:solidFill>
              <a:latin typeface="Arial Black" panose="020B0A04020102020204" pitchFamily="34" charset="0"/>
            </a:endParaRPr>
          </a:p>
          <a:p>
            <a:r>
              <a:rPr lang="tr-TR" sz="3200" i="0" dirty="0" smtClean="0">
                <a:solidFill>
                  <a:srgbClr val="C00000"/>
                </a:solidFill>
                <a:latin typeface="Arial Black" panose="020B0A04020102020204" pitchFamily="34" charset="0"/>
              </a:rPr>
              <a:t>Sınav Öncesi Süreç</a:t>
            </a:r>
            <a:endParaRPr lang="tr-TR" sz="3200" b="1" i="0" dirty="0" smtClean="0">
              <a:ln w="76200">
                <a:solidFill>
                  <a:schemeClr val="tx1"/>
                </a:solidFill>
              </a:ln>
              <a:solidFill>
                <a:srgbClr val="FF0000"/>
              </a:solidFill>
            </a:endParaRPr>
          </a:p>
          <a:p>
            <a:endParaRPr lang="tr-TR" dirty="0"/>
          </a:p>
          <a:p>
            <a:r>
              <a:rPr lang="tr-TR" sz="2000" dirty="0" smtClean="0">
                <a:latin typeface="Times New Roman" panose="02020603050405020304" pitchFamily="18" charset="0"/>
                <a:cs typeface="Times New Roman" panose="02020603050405020304" pitchFamily="18" charset="0"/>
              </a:rPr>
              <a:t>Öğrenci kendini tanımalı(İlgi, Yetenek, Değer,…) </a:t>
            </a:r>
          </a:p>
          <a:p>
            <a:pPr lvl="0"/>
            <a:r>
              <a:rPr lang="tr-TR" altLang="tr-TR" sz="2000" dirty="0" smtClean="0">
                <a:solidFill>
                  <a:sysClr val="window" lastClr="FFFFFF"/>
                </a:solidFill>
                <a:latin typeface="Times New Roman" panose="02020603050405020304" pitchFamily="18" charset="0"/>
                <a:cs typeface="Times New Roman" panose="02020603050405020304" pitchFamily="18" charset="0"/>
              </a:rPr>
              <a:t>Öğrenci meslekleri tanımalı(Meslek </a:t>
            </a:r>
            <a:r>
              <a:rPr lang="tr-TR" altLang="tr-TR" sz="2000" dirty="0" err="1" smtClean="0">
                <a:solidFill>
                  <a:sysClr val="window" lastClr="FFFFFF"/>
                </a:solidFill>
                <a:latin typeface="Times New Roman" panose="02020603050405020304" pitchFamily="18" charset="0"/>
                <a:cs typeface="Times New Roman" panose="02020603050405020304" pitchFamily="18" charset="0"/>
              </a:rPr>
              <a:t>öz.,bilgi</a:t>
            </a:r>
            <a:r>
              <a:rPr lang="tr-TR" altLang="tr-TR" sz="2000" dirty="0" smtClean="0">
                <a:solidFill>
                  <a:sysClr val="window" lastClr="FFFFFF"/>
                </a:solidFill>
                <a:latin typeface="Times New Roman" panose="02020603050405020304" pitchFamily="18" charset="0"/>
                <a:cs typeface="Times New Roman" panose="02020603050405020304" pitchFamily="18" charset="0"/>
              </a:rPr>
              <a:t> kay.)</a:t>
            </a:r>
            <a:endParaRPr lang="tr-TR" sz="2000" dirty="0" smtClean="0">
              <a:solidFill>
                <a:sysClr val="window" lastClr="FFFFFF"/>
              </a:solidFill>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meslekleri tanımalı(Meslek </a:t>
            </a:r>
            <a:r>
              <a:rPr lang="tr-TR" sz="2000" dirty="0" err="1" smtClean="0">
                <a:latin typeface="Times New Roman" panose="02020603050405020304" pitchFamily="18" charset="0"/>
                <a:cs typeface="Times New Roman" panose="02020603050405020304" pitchFamily="18" charset="0"/>
              </a:rPr>
              <a:t>öz.,bilgi</a:t>
            </a:r>
            <a:r>
              <a:rPr lang="tr-TR" sz="2000" dirty="0" smtClean="0">
                <a:latin typeface="Times New Roman" panose="02020603050405020304" pitchFamily="18" charset="0"/>
                <a:cs typeface="Times New Roman" panose="02020603050405020304" pitchFamily="18" charset="0"/>
              </a:rPr>
              <a:t> kay.)</a:t>
            </a:r>
          </a:p>
          <a:p>
            <a:endParaRPr lang="tr-TR" sz="2000" dirty="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sağlıklı alan/dal seçimi yapmalı</a:t>
            </a:r>
          </a:p>
          <a:p>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sınav sistemini tanımalı(9.sınıf-YGS,LYS)</a:t>
            </a:r>
          </a:p>
          <a:p>
            <a:endParaRPr lang="tr-TR" sz="2000" dirty="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Öğrenci, çalışma stratejisini oluşturup sınavlarla bağlantısını kurmalı(Sürekli, Düzenli…)</a:t>
            </a:r>
          </a:p>
          <a:p>
            <a:endParaRPr lang="tr-TR" sz="2000" dirty="0">
              <a:latin typeface="Times New Roman" panose="02020603050405020304" pitchFamily="18" charset="0"/>
              <a:cs typeface="Times New Roman" panose="02020603050405020304" pitchFamily="18" charset="0"/>
            </a:endParaRPr>
          </a:p>
          <a:p>
            <a:r>
              <a:rPr lang="tr-TR" altLang="zh-CN" sz="2000" dirty="0" smtClean="0">
                <a:solidFill>
                  <a:srgbClr val="000000"/>
                </a:solidFill>
                <a:latin typeface="Times New Roman" panose="02020603050405020304" pitchFamily="18" charset="0"/>
                <a:cs typeface="Times New Roman" panose="02020603050405020304" pitchFamily="18" charset="0"/>
              </a:rPr>
              <a:t>Değişik kaynaklardan çok soru çözülerek test tekniği geliştirilmeli</a:t>
            </a:r>
          </a:p>
          <a:p>
            <a:pPr algn="just">
              <a:lnSpc>
                <a:spcPct val="80000"/>
              </a:lnSpc>
              <a:buFont typeface="Wingdings" pitchFamily="2" charset="2"/>
              <a:buChar char="v"/>
            </a:pPr>
            <a:endParaRPr lang="tr-TR" altLang="zh-CN" sz="2000" dirty="0" smtClean="0">
              <a:solidFill>
                <a:srgbClr val="000000"/>
              </a:solidFill>
              <a:latin typeface="Times New Roman" panose="02020603050405020304" pitchFamily="18" charset="0"/>
              <a:cs typeface="Times New Roman" panose="02020603050405020304" pitchFamily="18" charset="0"/>
            </a:endParaRPr>
          </a:p>
          <a:p>
            <a:pPr algn="just">
              <a:lnSpc>
                <a:spcPct val="80000"/>
              </a:lnSpc>
            </a:pPr>
            <a:endParaRPr lang="tr-TR" altLang="zh-CN" sz="2000" dirty="0">
              <a:solidFill>
                <a:srgbClr val="000000"/>
              </a:solidFill>
              <a:latin typeface="Times New Roman" panose="02020603050405020304" pitchFamily="18" charset="0"/>
              <a:cs typeface="Times New Roman" panose="02020603050405020304" pitchFamily="18" charset="0"/>
            </a:endParaRPr>
          </a:p>
          <a:p>
            <a:pPr algn="just">
              <a:lnSpc>
                <a:spcPct val="80000"/>
              </a:lnSpc>
            </a:pPr>
            <a:r>
              <a:rPr lang="tr-TR" altLang="zh-CN" sz="2000" dirty="0" smtClean="0">
                <a:solidFill>
                  <a:srgbClr val="000000"/>
                </a:solidFill>
                <a:latin typeface="Times New Roman" panose="02020603050405020304" pitchFamily="18" charset="0"/>
                <a:cs typeface="Times New Roman" panose="02020603050405020304" pitchFamily="18" charset="0"/>
              </a:rPr>
              <a:t>Meslek yönelimi önceden tespit edilmeli ve o puan türüne göre derslere ağırlık verilmeli</a:t>
            </a:r>
          </a:p>
          <a:p>
            <a:pPr algn="just">
              <a:lnSpc>
                <a:spcPct val="80000"/>
              </a:lnSpc>
            </a:pPr>
            <a:endParaRPr lang="tr-TR" altLang="zh-CN" dirty="0" smtClean="0">
              <a:solidFill>
                <a:srgbClr val="000000"/>
              </a:solidFill>
            </a:endParaRPr>
          </a:p>
          <a:p>
            <a:pPr algn="just">
              <a:lnSpc>
                <a:spcPct val="80000"/>
              </a:lnSpc>
            </a:pPr>
            <a:endParaRPr lang="tr-TR" altLang="zh-CN" dirty="0">
              <a:solidFill>
                <a:srgbClr val="000000"/>
              </a:solidFill>
            </a:endParaRPr>
          </a:p>
          <a:p>
            <a:pPr algn="just">
              <a:lnSpc>
                <a:spcPct val="80000"/>
              </a:lnSpc>
            </a:pPr>
            <a:endParaRPr lang="tr-TR" altLang="zh-CN" dirty="0" smtClean="0">
              <a:solidFill>
                <a:srgbClr val="000000"/>
              </a:solidFill>
            </a:endParaRPr>
          </a:p>
          <a:p>
            <a:pPr algn="just">
              <a:lnSpc>
                <a:spcPct val="80000"/>
              </a:lnSpc>
            </a:pPr>
            <a:endParaRPr lang="tr-TR" altLang="zh-CN" dirty="0" smtClean="0">
              <a:solidFill>
                <a:srgbClr val="000000"/>
              </a:solidFill>
            </a:endParaRPr>
          </a:p>
          <a:p>
            <a:endParaRPr lang="tr-TR" altLang="zh-CN" dirty="0" smtClean="0">
              <a:solidFill>
                <a:srgbClr val="000000"/>
              </a:solidFill>
            </a:endParaRPr>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1534849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3583" y="55773"/>
            <a:ext cx="8596668" cy="3731046"/>
          </a:xfrm>
        </p:spPr>
        <p:txBody>
          <a:bodyPr>
            <a:normAutofit/>
          </a:bodyPr>
          <a:lstStyle/>
          <a:p>
            <a:pPr marL="342900" lvl="0" indent="-342900" algn="ctr" defTabSz="914400" fontAlgn="base">
              <a:lnSpc>
                <a:spcPct val="90000"/>
              </a:lnSpc>
              <a:spcBef>
                <a:spcPct val="20000"/>
              </a:spcBef>
              <a:spcAft>
                <a:spcPct val="0"/>
              </a:spcAft>
              <a:buClr>
                <a:srgbClr val="003366"/>
              </a:buClr>
              <a:buFont typeface="Wingdings" pitchFamily="2" charset="2"/>
              <a:buChar char="w"/>
            </a:pPr>
            <a:r>
              <a:rPr lang="tr-TR" dirty="0" smtClean="0">
                <a:solidFill>
                  <a:schemeClr val="tx1"/>
                </a:solidFill>
              </a:rPr>
              <a:t/>
            </a:r>
            <a:br>
              <a:rPr lang="tr-TR" dirty="0" smtClean="0">
                <a:solidFill>
                  <a:schemeClr val="tx1"/>
                </a:solidFill>
              </a:rPr>
            </a:br>
            <a:r>
              <a:rPr lang="tr-TR" dirty="0">
                <a:solidFill>
                  <a:schemeClr val="tx1"/>
                </a:solidFill>
              </a:rPr>
              <a:t/>
            </a:r>
            <a:br>
              <a:rPr lang="tr-TR" dirty="0">
                <a:solidFill>
                  <a:schemeClr val="tx1"/>
                </a:solidFill>
              </a:rPr>
            </a:br>
            <a:r>
              <a:rPr lang="tr-TR" sz="4000" dirty="0" smtClean="0">
                <a:solidFill>
                  <a:schemeClr val="tx1"/>
                </a:solidFill>
                <a:latin typeface="Times New Roman" panose="02020603050405020304" pitchFamily="18" charset="0"/>
                <a:cs typeface="Times New Roman" panose="02020603050405020304" pitchFamily="18" charset="0"/>
              </a:rPr>
              <a:t>KEŞAN İLÇE MİLLİ EĞİTİM MÜDÜRLÜĞÜ SINAVA GİRECEK TÜM ÖĞRENCİLERE BAŞARILAR DİLER…</a:t>
            </a:r>
            <a:endParaRPr lang="tr-TR" sz="4000" dirty="0">
              <a:solidFill>
                <a:schemeClr val="tx1"/>
              </a:solidFill>
              <a:latin typeface="Times New Roman" panose="02020603050405020304" pitchFamily="18" charset="0"/>
              <a:cs typeface="Times New Roman" panose="02020603050405020304"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3768" y="3229377"/>
            <a:ext cx="3452668" cy="3364364"/>
          </a:xfrm>
          <a:prstGeom prst="rect">
            <a:avLst/>
          </a:prstGeom>
        </p:spPr>
      </p:pic>
    </p:spTree>
    <p:extLst>
      <p:ext uri="{BB962C8B-B14F-4D97-AF65-F5344CB8AC3E}">
        <p14:creationId xmlns:p14="http://schemas.microsoft.com/office/powerpoint/2010/main" val="90476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90532" y="552460"/>
            <a:ext cx="7772400" cy="1362456"/>
          </a:xfrm>
        </p:spPr>
        <p:txBody>
          <a:bodyPr anchor="ctr">
            <a:normAutofit fontScale="90000"/>
          </a:bodyPr>
          <a:lstStyle/>
          <a:p>
            <a:pPr algn="ctr"/>
            <a:r>
              <a:rPr lang="tr-TR" sz="11500" b="1" dirty="0"/>
              <a:t>YGS</a:t>
            </a:r>
          </a:p>
        </p:txBody>
      </p:sp>
      <p:sp>
        <p:nvSpPr>
          <p:cNvPr id="3" name="2 Metin Yer Tutucusu"/>
          <p:cNvSpPr>
            <a:spLocks noGrp="1"/>
          </p:cNvSpPr>
          <p:nvPr>
            <p:ph type="body" idx="1"/>
          </p:nvPr>
        </p:nvSpPr>
        <p:spPr>
          <a:xfrm>
            <a:off x="486888" y="2134648"/>
            <a:ext cx="9963398" cy="4153336"/>
          </a:xfrm>
        </p:spPr>
        <p:txBody>
          <a:bodyPr/>
          <a:lstStyle/>
          <a:p>
            <a:pPr>
              <a:buFont typeface="Arial" pitchFamily="34" charset="0"/>
              <a:buChar char="•"/>
            </a:pPr>
            <a:r>
              <a:rPr lang="tr-TR" sz="2800" dirty="0" smtClean="0">
                <a:solidFill>
                  <a:schemeClr val="tx1"/>
                </a:solidFill>
                <a:latin typeface="Times New Roman" panose="02020603050405020304" pitchFamily="18" charset="0"/>
                <a:cs typeface="Times New Roman" panose="02020603050405020304" pitchFamily="18" charset="0"/>
              </a:rPr>
              <a:t> </a:t>
            </a:r>
            <a:r>
              <a:rPr lang="tr-TR" sz="3200" b="1" dirty="0">
                <a:solidFill>
                  <a:schemeClr val="tx1"/>
                </a:solidFill>
                <a:latin typeface="Times New Roman" panose="02020603050405020304" pitchFamily="18" charset="0"/>
                <a:cs typeface="Times New Roman" panose="02020603050405020304" pitchFamily="18" charset="0"/>
              </a:rPr>
              <a:t>TEK KİTAPÇIKLI 160 SORULUK BİR SINAV</a:t>
            </a:r>
          </a:p>
          <a:p>
            <a:pPr>
              <a:buFont typeface="Arial" pitchFamily="34" charset="0"/>
              <a:buChar char="•"/>
            </a:pPr>
            <a:r>
              <a:rPr lang="tr-TR" sz="3200" b="1" dirty="0" smtClean="0">
                <a:solidFill>
                  <a:schemeClr val="tx1"/>
                </a:solidFill>
                <a:latin typeface="Times New Roman" panose="02020603050405020304" pitchFamily="18" charset="0"/>
                <a:cs typeface="Times New Roman" panose="02020603050405020304" pitchFamily="18" charset="0"/>
              </a:rPr>
              <a:t> SORU BAŞI 1 DAKİKA SÜRE</a:t>
            </a:r>
          </a:p>
          <a:p>
            <a:pPr>
              <a:buFont typeface="Arial" pitchFamily="34" charset="0"/>
              <a:buChar char="•"/>
            </a:pPr>
            <a:r>
              <a:rPr lang="tr-TR" sz="3200" b="1" dirty="0" smtClean="0">
                <a:solidFill>
                  <a:schemeClr val="tx1"/>
                </a:solidFill>
                <a:latin typeface="Times New Roman" panose="02020603050405020304" pitchFamily="18" charset="0"/>
                <a:cs typeface="Times New Roman" panose="02020603050405020304" pitchFamily="18" charset="0"/>
              </a:rPr>
              <a:t> </a:t>
            </a:r>
            <a:r>
              <a:rPr lang="tr-TR" sz="3200" b="1" dirty="0">
                <a:solidFill>
                  <a:schemeClr val="tx1"/>
                </a:solidFill>
                <a:latin typeface="Times New Roman" panose="02020603050405020304" pitchFamily="18" charset="0"/>
                <a:cs typeface="Times New Roman" panose="02020603050405020304" pitchFamily="18" charset="0"/>
              </a:rPr>
              <a:t>KONULAR AĞIRLIKLI OLARAK 9.SINIF</a:t>
            </a:r>
          </a:p>
          <a:p>
            <a:pPr>
              <a:buFont typeface="Arial" pitchFamily="34" charset="0"/>
              <a:buChar char="•"/>
            </a:pPr>
            <a:r>
              <a:rPr lang="tr-TR" sz="3200" b="1" dirty="0">
                <a:solidFill>
                  <a:schemeClr val="tx1"/>
                </a:solidFill>
                <a:latin typeface="Times New Roman" panose="02020603050405020304" pitchFamily="18" charset="0"/>
                <a:cs typeface="Times New Roman" panose="02020603050405020304" pitchFamily="18" charset="0"/>
              </a:rPr>
              <a:t> SORULAR ANLAMA ve YORUMLAMAYA </a:t>
            </a:r>
            <a:r>
              <a:rPr lang="tr-TR" sz="3200" b="1" dirty="0" smtClean="0">
                <a:solidFill>
                  <a:schemeClr val="tx1"/>
                </a:solidFill>
                <a:latin typeface="Times New Roman" panose="02020603050405020304" pitchFamily="18" charset="0"/>
                <a:cs typeface="Times New Roman" panose="02020603050405020304" pitchFamily="18" charset="0"/>
              </a:rPr>
              <a:t>DÖNÜK,</a:t>
            </a:r>
          </a:p>
          <a:p>
            <a:r>
              <a:rPr lang="tr-TR" sz="3200" b="1" dirty="0" smtClean="0">
                <a:solidFill>
                  <a:schemeClr val="tx1"/>
                </a:solidFill>
                <a:latin typeface="Times New Roman" panose="02020603050405020304" pitchFamily="18" charset="0"/>
                <a:cs typeface="Times New Roman" panose="02020603050405020304" pitchFamily="18" charset="0"/>
              </a:rPr>
              <a:t>  MUHAKEME </a:t>
            </a:r>
            <a:r>
              <a:rPr lang="tr-TR" sz="3200" b="1" dirty="0">
                <a:solidFill>
                  <a:schemeClr val="tx1"/>
                </a:solidFill>
                <a:latin typeface="Times New Roman" panose="02020603050405020304" pitchFamily="18" charset="0"/>
                <a:cs typeface="Times New Roman" panose="02020603050405020304" pitchFamily="18" charset="0"/>
              </a:rPr>
              <a:t>GÜCÜNÜ ÖLÇEN BİR SINAV</a:t>
            </a:r>
          </a:p>
          <a:p>
            <a:pPr>
              <a:buFont typeface="Arial" pitchFamily="34" charset="0"/>
              <a:buChar char="•"/>
            </a:pPr>
            <a:endParaRPr lang="tr-TR" dirty="0">
              <a:solidFill>
                <a:schemeClr val="tx1"/>
              </a:solidFill>
            </a:endParaRPr>
          </a:p>
        </p:txBody>
      </p:sp>
    </p:spTree>
    <p:extLst>
      <p:ext uri="{BB962C8B-B14F-4D97-AF65-F5344CB8AC3E}">
        <p14:creationId xmlns:p14="http://schemas.microsoft.com/office/powerpoint/2010/main" val="1107179783"/>
      </p:ext>
    </p:extLst>
  </p:cSld>
  <p:clrMapOvr>
    <a:masterClrMapping/>
  </p:clrMapOvr>
  <p:transition advTm="1065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17122" y="868268"/>
            <a:ext cx="8468857" cy="769441"/>
          </a:xfrm>
          <a:prstGeom prst="rect">
            <a:avLst/>
          </a:prstGeom>
        </p:spPr>
        <p:txBody>
          <a:bodyPr wrap="none">
            <a:spAutoFit/>
          </a:bodyPr>
          <a:lstStyle/>
          <a:p>
            <a:r>
              <a:rPr lang="tr-TR" sz="4400" dirty="0" smtClean="0">
                <a:solidFill>
                  <a:srgbClr val="90C226"/>
                </a:solidFill>
                <a:latin typeface="Times New Roman" panose="02020603050405020304" pitchFamily="18" charset="0"/>
                <a:cs typeface="Times New Roman" panose="02020603050405020304" pitchFamily="18" charset="0"/>
              </a:rPr>
              <a:t>YGS PUANLARI NE İŞE YARAR?</a:t>
            </a:r>
            <a:endParaRPr lang="tr-TR" sz="4400" dirty="0">
              <a:solidFill>
                <a:srgbClr val="90C226"/>
              </a:solidFill>
              <a:latin typeface="Times New Roman" panose="02020603050405020304" pitchFamily="18" charset="0"/>
              <a:cs typeface="Times New Roman" panose="02020603050405020304" pitchFamily="18" charset="0"/>
            </a:endParaRPr>
          </a:p>
        </p:txBody>
      </p:sp>
      <p:sp>
        <p:nvSpPr>
          <p:cNvPr id="5" name="Dikdörtgen 4"/>
          <p:cNvSpPr/>
          <p:nvPr/>
        </p:nvSpPr>
        <p:spPr>
          <a:xfrm>
            <a:off x="817122" y="2076963"/>
            <a:ext cx="8692738" cy="4647426"/>
          </a:xfrm>
          <a:prstGeom prst="rect">
            <a:avLst/>
          </a:prstGeom>
        </p:spPr>
        <p:txBody>
          <a:bodyPr wrap="square">
            <a:spAutoFit/>
          </a:bodyPr>
          <a:lstStyle/>
          <a:p>
            <a:pPr marL="285750" lvl="1" indent="-285750">
              <a:buFont typeface="Wingdings" panose="05000000000000000000" pitchFamily="2" charset="2"/>
              <a:buChar char="Ø"/>
            </a:pPr>
            <a:r>
              <a:rPr lang="tr-TR" sz="3200" b="1" dirty="0">
                <a:latin typeface="Times New Roman" panose="02020603050405020304" pitchFamily="18" charset="0"/>
                <a:cs typeface="Times New Roman" panose="02020603050405020304" pitchFamily="18" charset="0"/>
              </a:rPr>
              <a:t>ÖNLİSANS (2 YILLIK</a:t>
            </a:r>
            <a:r>
              <a:rPr lang="tr-TR" sz="3200" b="1"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AÇIKÖĞRETİM</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ÖZEL YETENEK</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POLİS MESLEK YÜKSEK OKULU</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ASTSUBAY YÜKSEK OKULLARI </a:t>
            </a:r>
          </a:p>
          <a:p>
            <a:pPr marL="285750" indent="-285750">
              <a:buFont typeface="Wingdings" panose="05000000000000000000" pitchFamily="2" charset="2"/>
              <a:buChar char="Ø"/>
            </a:pPr>
            <a:r>
              <a:rPr lang="tr-TR" sz="3200" b="1" dirty="0" smtClean="0">
                <a:latin typeface="Times New Roman" panose="02020603050405020304" pitchFamily="18" charset="0"/>
                <a:cs typeface="Times New Roman" panose="02020603050405020304" pitchFamily="18" charset="0"/>
              </a:rPr>
              <a:t>BAZI LİSANS(4 YILLIK) PROGRAMLARINA YERLEŞMEK İÇİN KULLANILIR.</a:t>
            </a:r>
          </a:p>
          <a:p>
            <a:pPr marL="457200" indent="-457200"/>
            <a:endParaRPr lang="tr-TR" sz="2000" b="1" dirty="0" smtClean="0">
              <a:latin typeface="Times New Roman" panose="02020603050405020304" pitchFamily="18" charset="0"/>
              <a:cs typeface="Times New Roman" panose="02020603050405020304" pitchFamily="18" charset="0"/>
            </a:endParaRPr>
          </a:p>
          <a:p>
            <a:pPr marL="457200" indent="-457200">
              <a:buFont typeface="Arial" pitchFamily="34" charset="0"/>
              <a:buChar char="•"/>
            </a:pPr>
            <a:r>
              <a:rPr lang="tr-TR" sz="2000" b="1" dirty="0" smtClean="0">
                <a:solidFill>
                  <a:schemeClr val="bg1"/>
                </a:solidFill>
                <a:latin typeface="Times New Roman" panose="02020603050405020304" pitchFamily="18" charset="0"/>
                <a:cs typeface="Times New Roman" panose="02020603050405020304" pitchFamily="18" charset="0"/>
              </a:rPr>
              <a:t>LYS’YE GİREBİLMEK İÇİN BİR BARAJ SINAVIDIR.</a:t>
            </a:r>
            <a:endParaRPr lang="tr-TR"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545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95648" y="188640"/>
            <a:ext cx="8051470" cy="571524"/>
          </a:xfrm>
        </p:spPr>
        <p:txBody>
          <a:bodyPr>
            <a:noAutofit/>
          </a:bodyPr>
          <a:lstStyle/>
          <a:p>
            <a:pPr algn="ctr"/>
            <a:r>
              <a:rPr lang="tr-TR" sz="4400" b="1" dirty="0" smtClean="0">
                <a:solidFill>
                  <a:srgbClr val="0000CC"/>
                </a:solidFill>
                <a:latin typeface="Times New Roman" panose="02020603050405020304" pitchFamily="18" charset="0"/>
                <a:cs typeface="Times New Roman" panose="02020603050405020304" pitchFamily="18" charset="0"/>
              </a:rPr>
              <a:t>YGS SORU SAYILARI</a:t>
            </a:r>
            <a:endParaRPr lang="tr-TR" sz="4400" b="1" dirty="0">
              <a:solidFill>
                <a:srgbClr val="0000CC"/>
              </a:solidFill>
              <a:latin typeface="Times New Roman" panose="02020603050405020304" pitchFamily="18" charset="0"/>
              <a:cs typeface="Times New Roman" panose="02020603050405020304" pitchFamily="18" charset="0"/>
            </a:endParaRPr>
          </a:p>
        </p:txBody>
      </p:sp>
      <p:graphicFrame>
        <p:nvGraphicFramePr>
          <p:cNvPr id="4" name="3 Tablo"/>
          <p:cNvGraphicFramePr>
            <a:graphicFrameLocks noGrp="1"/>
          </p:cNvGraphicFramePr>
          <p:nvPr>
            <p:extLst>
              <p:ext uri="{D42A27DB-BD31-4B8C-83A1-F6EECF244321}">
                <p14:modId xmlns:p14="http://schemas.microsoft.com/office/powerpoint/2010/main" val="2499098980"/>
              </p:ext>
            </p:extLst>
          </p:nvPr>
        </p:nvGraphicFramePr>
        <p:xfrm>
          <a:off x="422313" y="903024"/>
          <a:ext cx="9144000" cy="5931798"/>
        </p:xfrm>
        <a:graphic>
          <a:graphicData uri="http://schemas.openxmlformats.org/drawingml/2006/table">
            <a:tbl>
              <a:tblPr firstRow="1" bandRow="1" bandCol="1">
                <a:tableStyleId>{5C22544A-7EE6-4342-B048-85BDC9FD1C3A}</a:tableStyleId>
              </a:tblPr>
              <a:tblGrid>
                <a:gridCol w="1763688"/>
                <a:gridCol w="5826623"/>
                <a:gridCol w="1553689"/>
              </a:tblGrid>
              <a:tr h="737751">
                <a:tc>
                  <a:txBody>
                    <a:bodyPr/>
                    <a:lstStyle/>
                    <a:p>
                      <a:pPr algn="ctr"/>
                      <a:r>
                        <a:rPr lang="tr-TR" sz="2000" b="1" dirty="0" smtClean="0">
                          <a:solidFill>
                            <a:schemeClr val="accent5">
                              <a:lumMod val="20000"/>
                              <a:lumOff val="80000"/>
                            </a:schemeClr>
                          </a:solidFill>
                        </a:rPr>
                        <a:t>TEST</a:t>
                      </a:r>
                      <a:endParaRPr lang="tr-TR" sz="2000" b="1" dirty="0">
                        <a:solidFill>
                          <a:schemeClr val="accent5">
                            <a:lumMod val="20000"/>
                            <a:lumOff val="80000"/>
                          </a:schemeClr>
                        </a:solidFill>
                      </a:endParaRPr>
                    </a:p>
                  </a:txBody>
                  <a:tcPr/>
                </a:tc>
                <a:tc>
                  <a:txBody>
                    <a:bodyPr/>
                    <a:lstStyle/>
                    <a:p>
                      <a:pPr algn="ctr"/>
                      <a:r>
                        <a:rPr lang="tr-TR" sz="1800" dirty="0" smtClean="0">
                          <a:solidFill>
                            <a:schemeClr val="accent5">
                              <a:lumMod val="20000"/>
                              <a:lumOff val="80000"/>
                            </a:schemeClr>
                          </a:solidFill>
                        </a:rPr>
                        <a:t>KAPSAMI</a:t>
                      </a:r>
                      <a:endParaRPr lang="tr-TR" sz="1800" dirty="0">
                        <a:solidFill>
                          <a:schemeClr val="accent5">
                            <a:lumMod val="20000"/>
                            <a:lumOff val="80000"/>
                          </a:schemeClr>
                        </a:solidFill>
                      </a:endParaRPr>
                    </a:p>
                  </a:txBody>
                  <a:tcPr/>
                </a:tc>
                <a:tc>
                  <a:txBody>
                    <a:bodyPr/>
                    <a:lstStyle/>
                    <a:p>
                      <a:pPr algn="ctr"/>
                      <a:r>
                        <a:rPr lang="tr-TR" sz="2000" b="1" dirty="0" smtClean="0">
                          <a:solidFill>
                            <a:schemeClr val="accent5">
                              <a:lumMod val="20000"/>
                              <a:lumOff val="80000"/>
                            </a:schemeClr>
                          </a:solidFill>
                        </a:rPr>
                        <a:t>SORU SAYISI</a:t>
                      </a:r>
                      <a:endParaRPr lang="tr-TR" sz="2000" b="1" dirty="0">
                        <a:solidFill>
                          <a:schemeClr val="accent5">
                            <a:lumMod val="20000"/>
                            <a:lumOff val="80000"/>
                          </a:schemeClr>
                        </a:solidFill>
                      </a:endParaRPr>
                    </a:p>
                  </a:txBody>
                  <a:tcPr/>
                </a:tc>
              </a:tr>
              <a:tr h="365136">
                <a:tc>
                  <a:txBody>
                    <a:bodyPr/>
                    <a:lstStyle/>
                    <a:p>
                      <a:pPr algn="ctr"/>
                      <a:r>
                        <a:rPr lang="tr-TR" sz="2000" b="1" dirty="0" smtClean="0">
                          <a:solidFill>
                            <a:srgbClr val="FF0000"/>
                          </a:solidFill>
                        </a:rPr>
                        <a:t>TÜRKÇE</a:t>
                      </a:r>
                      <a:endParaRPr lang="tr-TR" sz="2000" b="1" dirty="0">
                        <a:solidFill>
                          <a:srgbClr val="FF0000"/>
                        </a:solidFill>
                      </a:endParaRPr>
                    </a:p>
                  </a:txBody>
                  <a:tcPr/>
                </a:tc>
                <a:tc>
                  <a:txBody>
                    <a:bodyPr/>
                    <a:lstStyle/>
                    <a:p>
                      <a:r>
                        <a:rPr lang="tr-TR" sz="1400" b="1" dirty="0" smtClean="0">
                          <a:solidFill>
                            <a:schemeClr val="accent1">
                              <a:lumMod val="50000"/>
                            </a:schemeClr>
                          </a:solidFill>
                        </a:rPr>
                        <a:t>Türkçeyi kullanma gücü ile ilgili sorular</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40</a:t>
                      </a:r>
                      <a:endParaRPr lang="tr-TR" sz="2400" b="1" dirty="0">
                        <a:solidFill>
                          <a:srgbClr val="00B050"/>
                        </a:solidFill>
                      </a:endParaRPr>
                    </a:p>
                  </a:txBody>
                  <a:tcPr/>
                </a:tc>
              </a:tr>
              <a:tr h="394531">
                <a:tc rowSpan="5">
                  <a:txBody>
                    <a:bodyPr/>
                    <a:lstStyle/>
                    <a:p>
                      <a:pPr algn="l"/>
                      <a:endParaRPr lang="tr-TR" sz="1600" b="1" dirty="0" smtClean="0">
                        <a:solidFill>
                          <a:srgbClr val="FF0000"/>
                        </a:solidFill>
                      </a:endParaRPr>
                    </a:p>
                    <a:p>
                      <a:pPr algn="l"/>
                      <a:endParaRPr lang="tr-TR" sz="1600" b="1" dirty="0" smtClean="0">
                        <a:solidFill>
                          <a:srgbClr val="FF0000"/>
                        </a:solidFill>
                      </a:endParaRPr>
                    </a:p>
                    <a:p>
                      <a:pPr algn="ctr"/>
                      <a:endParaRPr lang="tr-TR" sz="1600" b="1" dirty="0" smtClean="0">
                        <a:solidFill>
                          <a:srgbClr val="FF0000"/>
                        </a:solidFill>
                      </a:endParaRPr>
                    </a:p>
                    <a:p>
                      <a:pPr algn="ctr"/>
                      <a:r>
                        <a:rPr lang="tr-TR" sz="1600" b="1" dirty="0" smtClean="0">
                          <a:solidFill>
                            <a:srgbClr val="FF0000"/>
                          </a:solidFill>
                        </a:rPr>
                        <a:t>  </a:t>
                      </a:r>
                      <a:r>
                        <a:rPr lang="tr-TR" sz="2000" b="1" dirty="0" smtClean="0">
                          <a:solidFill>
                            <a:srgbClr val="FF0000"/>
                          </a:solidFill>
                        </a:rPr>
                        <a:t>SOSYAL BİLİMLER</a:t>
                      </a:r>
                      <a:endParaRPr lang="tr-TR" sz="1600" b="1" dirty="0">
                        <a:solidFill>
                          <a:srgbClr val="FF0000"/>
                        </a:solidFill>
                      </a:endParaRPr>
                    </a:p>
                  </a:txBody>
                  <a:tcPr/>
                </a:tc>
                <a:tc>
                  <a:txBody>
                    <a:bodyPr/>
                    <a:lstStyle/>
                    <a:p>
                      <a:r>
                        <a:rPr lang="tr-TR" sz="1400" dirty="0" smtClean="0">
                          <a:solidFill>
                            <a:schemeClr val="accent1">
                              <a:lumMod val="50000"/>
                            </a:schemeClr>
                          </a:solidFill>
                        </a:rPr>
                        <a:t>Sosyal Bilimlerdeki</a:t>
                      </a:r>
                      <a:r>
                        <a:rPr lang="tr-TR" sz="1400" baseline="0" dirty="0" smtClean="0">
                          <a:solidFill>
                            <a:schemeClr val="accent1">
                              <a:lumMod val="50000"/>
                            </a:schemeClr>
                          </a:solidFill>
                        </a:rPr>
                        <a:t> temel kavram ve ilkelerle düşünmeye dayalı sorular</a:t>
                      </a:r>
                    </a:p>
                  </a:txBody>
                  <a:tcPr/>
                </a:tc>
                <a:tc>
                  <a:txBody>
                    <a:bodyPr/>
                    <a:lstStyle/>
                    <a:p>
                      <a:pPr algn="ctr"/>
                      <a:endParaRPr lang="tr-TR" sz="2400" b="1" dirty="0" smtClean="0">
                        <a:solidFill>
                          <a:srgbClr val="00B050"/>
                        </a:solidFill>
                      </a:endParaRPr>
                    </a:p>
                  </a:txBody>
                  <a:tcPr/>
                </a:tc>
              </a:tr>
              <a:tr h="454212">
                <a:tc vMerge="1">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baseline="0" dirty="0" smtClean="0">
                          <a:solidFill>
                            <a:schemeClr val="accent1">
                              <a:lumMod val="50000"/>
                            </a:schemeClr>
                          </a:solidFill>
                        </a:rPr>
                        <a:t>TARİH</a:t>
                      </a:r>
                    </a:p>
                  </a:txBody>
                  <a:tcPr/>
                </a:tc>
                <a:tc>
                  <a:txBody>
                    <a:bodyPr/>
                    <a:lstStyle/>
                    <a:p>
                      <a:pPr algn="ctr"/>
                      <a:r>
                        <a:rPr lang="tr-TR" sz="2400" b="1" dirty="0" smtClean="0">
                          <a:solidFill>
                            <a:srgbClr val="00B050"/>
                          </a:solidFill>
                        </a:rPr>
                        <a:t>15</a:t>
                      </a:r>
                      <a:endParaRPr lang="tr-TR" sz="2400" b="1" dirty="0">
                        <a:solidFill>
                          <a:srgbClr val="00B050"/>
                        </a:solidFill>
                      </a:endParaRPr>
                    </a:p>
                  </a:txBody>
                  <a:tcPr/>
                </a:tc>
              </a:tr>
              <a:tr h="454212">
                <a:tc vMerge="1">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baseline="0" dirty="0" smtClean="0">
                          <a:solidFill>
                            <a:schemeClr val="accent1">
                              <a:lumMod val="50000"/>
                            </a:schemeClr>
                          </a:solidFill>
                        </a:rPr>
                        <a:t>COĞRAFYA</a:t>
                      </a:r>
                    </a:p>
                  </a:txBody>
                  <a:tcPr/>
                </a:tc>
                <a:tc>
                  <a:txBody>
                    <a:bodyPr/>
                    <a:lstStyle/>
                    <a:p>
                      <a:pPr algn="ctr"/>
                      <a:r>
                        <a:rPr lang="tr-TR" sz="2400" b="1" dirty="0" smtClean="0">
                          <a:solidFill>
                            <a:srgbClr val="00B050"/>
                          </a:solidFill>
                        </a:rPr>
                        <a:t>12</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FELSEFE</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8</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DİN KÜLTÜRÜ ve AHLAK</a:t>
                      </a:r>
                      <a:r>
                        <a:rPr lang="tr-TR" sz="1400" b="1" baseline="0" dirty="0" smtClean="0">
                          <a:solidFill>
                            <a:schemeClr val="accent1">
                              <a:lumMod val="50000"/>
                            </a:schemeClr>
                          </a:solidFill>
                        </a:rPr>
                        <a:t> BİLGİSİ</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5</a:t>
                      </a:r>
                      <a:endParaRPr lang="tr-TR" sz="2400" b="1" dirty="0">
                        <a:solidFill>
                          <a:srgbClr val="00B050"/>
                        </a:solidFill>
                      </a:endParaRPr>
                    </a:p>
                  </a:txBody>
                  <a:tcPr/>
                </a:tc>
              </a:tr>
              <a:tr h="561087">
                <a:tc>
                  <a:txBody>
                    <a:bodyPr/>
                    <a:lstStyle/>
                    <a:p>
                      <a:pPr algn="ctr"/>
                      <a:r>
                        <a:rPr lang="tr-TR" sz="2000" b="1" dirty="0" smtClean="0">
                          <a:solidFill>
                            <a:srgbClr val="FF0000"/>
                          </a:solidFill>
                        </a:rPr>
                        <a:t>MATEMATİK</a:t>
                      </a:r>
                      <a:endParaRPr lang="tr-TR" sz="2000" b="1" dirty="0">
                        <a:solidFill>
                          <a:srgbClr val="FF0000"/>
                        </a:solidFill>
                      </a:endParaRPr>
                    </a:p>
                  </a:txBody>
                  <a:tcPr/>
                </a:tc>
                <a:tc>
                  <a:txBody>
                    <a:bodyPr/>
                    <a:lstStyle/>
                    <a:p>
                      <a:r>
                        <a:rPr kumimoji="0" lang="tr-TR" sz="1400" b="1" kern="1200" baseline="0" dirty="0" smtClean="0">
                          <a:solidFill>
                            <a:schemeClr val="accent1">
                              <a:lumMod val="50000"/>
                            </a:schemeClr>
                          </a:solidFill>
                          <a:latin typeface="+mn-lt"/>
                          <a:ea typeface="+mn-ea"/>
                          <a:cs typeface="+mn-cs"/>
                        </a:rPr>
                        <a:t>Matematiksel ilişkilerden yararlanma gücü ile ilgili sorular</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40</a:t>
                      </a:r>
                      <a:endParaRPr lang="tr-TR" sz="2400" b="1" dirty="0">
                        <a:solidFill>
                          <a:srgbClr val="00B050"/>
                        </a:solidFill>
                      </a:endParaRPr>
                    </a:p>
                  </a:txBody>
                  <a:tcPr/>
                </a:tc>
              </a:tr>
              <a:tr h="335829">
                <a:tc rowSpan="4">
                  <a:txBody>
                    <a:bodyPr/>
                    <a:lstStyle/>
                    <a:p>
                      <a:pPr algn="ctr"/>
                      <a:endParaRPr lang="tr-TR" sz="1600" b="1" dirty="0" smtClean="0">
                        <a:solidFill>
                          <a:srgbClr val="FF0000"/>
                        </a:solidFill>
                      </a:endParaRPr>
                    </a:p>
                    <a:p>
                      <a:pPr algn="ctr"/>
                      <a:endParaRPr lang="tr-TR" sz="1600" b="1" dirty="0" smtClean="0">
                        <a:solidFill>
                          <a:srgbClr val="FF0000"/>
                        </a:solidFill>
                      </a:endParaRPr>
                    </a:p>
                    <a:p>
                      <a:pPr algn="ctr"/>
                      <a:r>
                        <a:rPr lang="tr-TR" sz="2000" b="1" dirty="0" smtClean="0">
                          <a:solidFill>
                            <a:srgbClr val="FF0000"/>
                          </a:solidFill>
                        </a:rPr>
                        <a:t>FEN BİLİMLERİ</a:t>
                      </a:r>
                      <a:endParaRPr lang="tr-TR" sz="2000" b="1" dirty="0">
                        <a:solidFill>
                          <a:srgbClr val="FF0000"/>
                        </a:solidFill>
                      </a:endParaRPr>
                    </a:p>
                  </a:txBody>
                  <a:tcPr/>
                </a:tc>
                <a:tc>
                  <a:txBody>
                    <a:bodyPr/>
                    <a:lstStyle/>
                    <a:p>
                      <a:r>
                        <a:rPr kumimoji="0" lang="tr-TR" sz="1400" kern="1200" baseline="0" dirty="0" smtClean="0">
                          <a:solidFill>
                            <a:schemeClr val="accent1">
                              <a:lumMod val="50000"/>
                            </a:schemeClr>
                          </a:solidFill>
                          <a:latin typeface="+mn-lt"/>
                          <a:ea typeface="+mn-ea"/>
                          <a:cs typeface="+mn-cs"/>
                        </a:rPr>
                        <a:t>Fen bilimlerindeki temel kavram ve ilkelerle düşünmeye dayalı sorular</a:t>
                      </a:r>
                      <a:endParaRPr lang="tr-TR" sz="1400" dirty="0">
                        <a:solidFill>
                          <a:schemeClr val="accent1">
                            <a:lumMod val="50000"/>
                          </a:schemeClr>
                        </a:solidFill>
                      </a:endParaRPr>
                    </a:p>
                  </a:txBody>
                  <a:tcPr/>
                </a:tc>
                <a:tc>
                  <a:txBody>
                    <a:bodyPr/>
                    <a:lstStyle/>
                    <a:p>
                      <a:pPr algn="ct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FİZİK</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14</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KİMYA</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13</a:t>
                      </a:r>
                      <a:endParaRPr lang="tr-TR" sz="2400" b="1" dirty="0">
                        <a:solidFill>
                          <a:srgbClr val="00B050"/>
                        </a:solidFill>
                      </a:endParaRPr>
                    </a:p>
                  </a:txBody>
                  <a:tcPr/>
                </a:tc>
              </a:tr>
              <a:tr h="454212">
                <a:tc vMerge="1">
                  <a:txBody>
                    <a:bodyPr/>
                    <a:lstStyle/>
                    <a:p>
                      <a:endParaRPr lang="tr-TR"/>
                    </a:p>
                  </a:txBody>
                  <a:tcPr/>
                </a:tc>
                <a:tc>
                  <a:txBody>
                    <a:bodyPr/>
                    <a:lstStyle/>
                    <a:p>
                      <a:r>
                        <a:rPr lang="tr-TR" sz="1400" b="1" dirty="0" smtClean="0">
                          <a:solidFill>
                            <a:schemeClr val="accent1">
                              <a:lumMod val="50000"/>
                            </a:schemeClr>
                          </a:solidFill>
                        </a:rPr>
                        <a:t>BİYOLOJİ</a:t>
                      </a:r>
                      <a:endParaRPr lang="tr-TR" sz="1400" b="1" dirty="0">
                        <a:solidFill>
                          <a:schemeClr val="accent1">
                            <a:lumMod val="50000"/>
                          </a:schemeClr>
                        </a:solidFill>
                      </a:endParaRPr>
                    </a:p>
                  </a:txBody>
                  <a:tcPr/>
                </a:tc>
                <a:tc>
                  <a:txBody>
                    <a:bodyPr/>
                    <a:lstStyle/>
                    <a:p>
                      <a:pPr algn="ctr"/>
                      <a:r>
                        <a:rPr lang="tr-TR" sz="2400" b="1" dirty="0" smtClean="0">
                          <a:solidFill>
                            <a:srgbClr val="00B050"/>
                          </a:solidFill>
                        </a:rPr>
                        <a:t>13</a:t>
                      </a:r>
                      <a:endParaRPr lang="tr-TR" sz="2400" b="1" dirty="0">
                        <a:solidFill>
                          <a:srgbClr val="00B050"/>
                        </a:solidFill>
                      </a:endParaRPr>
                    </a:p>
                  </a:txBody>
                  <a:tcPr/>
                </a:tc>
              </a:tr>
            </a:tbl>
          </a:graphicData>
        </a:graphic>
      </p:graphicFrame>
    </p:spTree>
    <p:extLst>
      <p:ext uri="{BB962C8B-B14F-4D97-AF65-F5344CB8AC3E}">
        <p14:creationId xmlns:p14="http://schemas.microsoft.com/office/powerpoint/2010/main" val="1107935113"/>
      </p:ext>
    </p:extLst>
  </p:cSld>
  <p:clrMapOvr>
    <a:masterClrMapping/>
  </p:clrMapOvr>
  <p:transition advTm="2073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3337" y="-34982"/>
            <a:ext cx="9729850" cy="764704"/>
          </a:xfrm>
        </p:spPr>
        <p:txBody>
          <a:bodyPr>
            <a:normAutofit/>
          </a:bodyPr>
          <a:lstStyle/>
          <a:p>
            <a:pPr algn="ctr"/>
            <a:r>
              <a:rPr lang="tr-TR" sz="3800" dirty="0">
                <a:solidFill>
                  <a:srgbClr val="0000CC"/>
                </a:solidFill>
                <a:latin typeface="Times New Roman" panose="02020603050405020304" pitchFamily="18" charset="0"/>
                <a:cs typeface="Times New Roman" panose="02020603050405020304" pitchFamily="18" charset="0"/>
              </a:rPr>
              <a:t>YGS TESTLERİNİN YÜZDELİK ETKİLERİ</a:t>
            </a:r>
          </a:p>
        </p:txBody>
      </p:sp>
      <p:graphicFrame>
        <p:nvGraphicFramePr>
          <p:cNvPr id="4" name="3 Tablo"/>
          <p:cNvGraphicFramePr>
            <a:graphicFrameLocks noGrp="1"/>
          </p:cNvGraphicFramePr>
          <p:nvPr>
            <p:extLst>
              <p:ext uri="{D42A27DB-BD31-4B8C-83A1-F6EECF244321}">
                <p14:modId xmlns:p14="http://schemas.microsoft.com/office/powerpoint/2010/main" val="110810941"/>
              </p:ext>
            </p:extLst>
          </p:nvPr>
        </p:nvGraphicFramePr>
        <p:xfrm>
          <a:off x="419597" y="799047"/>
          <a:ext cx="9144000" cy="5981582"/>
        </p:xfrm>
        <a:graphic>
          <a:graphicData uri="http://schemas.openxmlformats.org/drawingml/2006/table">
            <a:tbl>
              <a:tblPr firstRow="1" bandRow="1">
                <a:tableStyleId>{0660B408-B3CF-4A94-85FC-2B1E0A45F4A2}</a:tableStyleId>
              </a:tblPr>
              <a:tblGrid>
                <a:gridCol w="1828800"/>
                <a:gridCol w="1828800"/>
                <a:gridCol w="1828800"/>
                <a:gridCol w="1828800"/>
                <a:gridCol w="1828800"/>
              </a:tblGrid>
              <a:tr h="873372">
                <a:tc>
                  <a:txBody>
                    <a:bodyPr/>
                    <a:lstStyle/>
                    <a:p>
                      <a:pPr algn="ctr">
                        <a:lnSpc>
                          <a:spcPct val="100000"/>
                        </a:lnSpc>
                      </a:pPr>
                      <a:r>
                        <a:rPr lang="tr-TR" sz="2000" b="1" dirty="0" smtClean="0">
                          <a:latin typeface="+mj-lt"/>
                        </a:rPr>
                        <a:t>PUAN TÜRÜ</a:t>
                      </a:r>
                      <a:endParaRPr lang="tr-TR" sz="2000" b="1" dirty="0">
                        <a:latin typeface="+mj-lt"/>
                      </a:endParaRPr>
                    </a:p>
                  </a:txBody>
                  <a:tcPr anchor="ctr"/>
                </a:tc>
                <a:tc>
                  <a:txBody>
                    <a:bodyPr/>
                    <a:lstStyle/>
                    <a:p>
                      <a:pPr algn="ctr">
                        <a:lnSpc>
                          <a:spcPct val="100000"/>
                        </a:lnSpc>
                      </a:pPr>
                      <a:r>
                        <a:rPr lang="tr-TR" sz="2000" b="1" dirty="0" smtClean="0">
                          <a:latin typeface="+mj-lt"/>
                        </a:rPr>
                        <a:t>TÜRKÇE</a:t>
                      </a:r>
                      <a:endParaRPr lang="tr-TR" sz="2000" b="1" dirty="0">
                        <a:latin typeface="+mj-lt"/>
                      </a:endParaRPr>
                    </a:p>
                  </a:txBody>
                  <a:tcPr anchor="ctr"/>
                </a:tc>
                <a:tc>
                  <a:txBody>
                    <a:bodyPr/>
                    <a:lstStyle/>
                    <a:p>
                      <a:pPr algn="ctr">
                        <a:lnSpc>
                          <a:spcPct val="100000"/>
                        </a:lnSpc>
                      </a:pPr>
                      <a:r>
                        <a:rPr lang="tr-TR" sz="2000" b="1" dirty="0" smtClean="0">
                          <a:latin typeface="+mj-lt"/>
                        </a:rPr>
                        <a:t>SOSYAL BİLİMLER</a:t>
                      </a:r>
                      <a:endParaRPr lang="tr-TR" sz="2000" b="1" dirty="0">
                        <a:latin typeface="+mj-lt"/>
                      </a:endParaRPr>
                    </a:p>
                  </a:txBody>
                  <a:tcPr anchor="ctr"/>
                </a:tc>
                <a:tc>
                  <a:txBody>
                    <a:bodyPr/>
                    <a:lstStyle/>
                    <a:p>
                      <a:pPr algn="ctr">
                        <a:lnSpc>
                          <a:spcPct val="100000"/>
                        </a:lnSpc>
                      </a:pPr>
                      <a:r>
                        <a:rPr lang="tr-TR" sz="2000" b="1" dirty="0" smtClean="0">
                          <a:latin typeface="+mj-lt"/>
                        </a:rPr>
                        <a:t>MATEMATİK</a:t>
                      </a:r>
                      <a:endParaRPr lang="tr-TR" sz="2000" b="1" dirty="0">
                        <a:latin typeface="+mj-lt"/>
                      </a:endParaRPr>
                    </a:p>
                  </a:txBody>
                  <a:tcPr anchor="ctr"/>
                </a:tc>
                <a:tc>
                  <a:txBody>
                    <a:bodyPr/>
                    <a:lstStyle/>
                    <a:p>
                      <a:pPr algn="ctr">
                        <a:lnSpc>
                          <a:spcPct val="100000"/>
                        </a:lnSpc>
                      </a:pPr>
                      <a:r>
                        <a:rPr lang="tr-TR" sz="2000" b="1" dirty="0" smtClean="0">
                          <a:latin typeface="+mj-lt"/>
                        </a:rPr>
                        <a:t>FEN BİLİMLERİ</a:t>
                      </a:r>
                      <a:endParaRPr lang="tr-TR" sz="2000" b="1" dirty="0">
                        <a:latin typeface="+mj-lt"/>
                      </a:endParaRPr>
                    </a:p>
                  </a:txBody>
                  <a:tcPr anchor="ctr"/>
                </a:tc>
              </a:tr>
              <a:tr h="873372">
                <a:tc>
                  <a:txBody>
                    <a:bodyPr/>
                    <a:lstStyle/>
                    <a:p>
                      <a:pPr algn="r">
                        <a:lnSpc>
                          <a:spcPct val="100000"/>
                        </a:lnSpc>
                      </a:pPr>
                      <a:r>
                        <a:rPr lang="tr-TR" sz="2800" b="1" dirty="0" smtClean="0">
                          <a:solidFill>
                            <a:schemeClr val="bg2">
                              <a:lumMod val="50000"/>
                            </a:schemeClr>
                          </a:solidFill>
                          <a:latin typeface="+mj-lt"/>
                        </a:rPr>
                        <a:t>YGS-1</a:t>
                      </a:r>
                      <a:endParaRPr lang="tr-TR" sz="2800" b="1" dirty="0">
                        <a:solidFill>
                          <a:schemeClr val="bg2">
                            <a:lumMod val="50000"/>
                          </a:schemeClr>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3">
                        <a:lumMod val="20000"/>
                        <a:lumOff val="80000"/>
                      </a:schemeClr>
                    </a:solidFill>
                  </a:tcPr>
                </a:tc>
              </a:tr>
              <a:tr h="741350">
                <a:tc>
                  <a:txBody>
                    <a:bodyPr/>
                    <a:lstStyle/>
                    <a:p>
                      <a:pPr algn="r">
                        <a:lnSpc>
                          <a:spcPct val="100000"/>
                        </a:lnSpc>
                      </a:pPr>
                      <a:r>
                        <a:rPr lang="tr-TR" sz="2800" b="1" dirty="0" smtClean="0">
                          <a:solidFill>
                            <a:schemeClr val="bg2">
                              <a:lumMod val="50000"/>
                            </a:schemeClr>
                          </a:solidFill>
                          <a:latin typeface="+mj-lt"/>
                        </a:rPr>
                        <a:t>YGS-2</a:t>
                      </a:r>
                      <a:endParaRPr lang="tr-TR" sz="2800" b="1" dirty="0">
                        <a:solidFill>
                          <a:schemeClr val="bg2">
                            <a:lumMod val="50000"/>
                          </a:schemeClr>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3">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3">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YGS-3</a:t>
                      </a:r>
                      <a:endParaRPr lang="tr-TR" sz="2800" b="1" dirty="0">
                        <a:solidFill>
                          <a:schemeClr val="bg2">
                            <a:lumMod val="50000"/>
                          </a:schemeClr>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6">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YGS-4</a:t>
                      </a:r>
                      <a:endParaRPr lang="tr-TR" sz="2800" b="1" dirty="0">
                        <a:solidFill>
                          <a:schemeClr val="bg2">
                            <a:lumMod val="50000"/>
                          </a:schemeClr>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30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40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6">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6">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YGS-5</a:t>
                      </a:r>
                      <a:endParaRPr lang="tr-TR" sz="2800" b="1" dirty="0">
                        <a:solidFill>
                          <a:schemeClr val="bg2">
                            <a:lumMod val="50000"/>
                          </a:schemeClr>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37</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33</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5">
                        <a:lumMod val="20000"/>
                        <a:lumOff val="80000"/>
                      </a:schemeClr>
                    </a:solidFill>
                  </a:tcPr>
                </a:tc>
              </a:tr>
              <a:tr h="873372">
                <a:tc>
                  <a:txBody>
                    <a:bodyPr/>
                    <a:lstStyle/>
                    <a:p>
                      <a:pPr algn="r">
                        <a:lnSpc>
                          <a:spcPct val="100000"/>
                        </a:lnSpc>
                      </a:pPr>
                      <a:r>
                        <a:rPr lang="tr-TR" sz="2800" b="1" dirty="0" smtClean="0">
                          <a:solidFill>
                            <a:schemeClr val="bg2">
                              <a:lumMod val="50000"/>
                            </a:schemeClr>
                          </a:solidFill>
                          <a:latin typeface="+mj-lt"/>
                        </a:rPr>
                        <a:t>YGS-6</a:t>
                      </a:r>
                      <a:endParaRPr lang="tr-TR" sz="2800" b="1" dirty="0">
                        <a:solidFill>
                          <a:schemeClr val="bg2">
                            <a:lumMod val="50000"/>
                          </a:schemeClr>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33</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10</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37</a:t>
                      </a:r>
                      <a:endParaRPr lang="tr-TR" sz="3200" b="1" dirty="0">
                        <a:solidFill>
                          <a:srgbClr val="FF0000"/>
                        </a:solidFill>
                        <a:latin typeface="+mj-lt"/>
                      </a:endParaRPr>
                    </a:p>
                  </a:txBody>
                  <a:tcPr anchor="ctr">
                    <a:solidFill>
                      <a:schemeClr val="accent5">
                        <a:lumMod val="20000"/>
                        <a:lumOff val="80000"/>
                      </a:schemeClr>
                    </a:solidFill>
                  </a:tcPr>
                </a:tc>
                <a:tc>
                  <a:txBody>
                    <a:bodyPr/>
                    <a:lstStyle/>
                    <a:p>
                      <a:pPr algn="ctr">
                        <a:lnSpc>
                          <a:spcPct val="100000"/>
                        </a:lnSpc>
                      </a:pPr>
                      <a:r>
                        <a:rPr lang="tr-TR" sz="3200" b="1" dirty="0" smtClean="0">
                          <a:solidFill>
                            <a:srgbClr val="FF0000"/>
                          </a:solidFill>
                          <a:latin typeface="+mj-lt"/>
                        </a:rPr>
                        <a:t>20</a:t>
                      </a:r>
                      <a:endParaRPr lang="tr-TR" sz="3200" b="1" dirty="0">
                        <a:solidFill>
                          <a:srgbClr val="FF0000"/>
                        </a:solidFill>
                        <a:latin typeface="+mj-lt"/>
                      </a:endParaRPr>
                    </a:p>
                  </a:txBody>
                  <a:tcPr anchor="ctr">
                    <a:solidFill>
                      <a:schemeClr val="accent5">
                        <a:lumMod val="20000"/>
                        <a:lumOff val="80000"/>
                      </a:schemeClr>
                    </a:solidFill>
                  </a:tcPr>
                </a:tc>
              </a:tr>
            </a:tbl>
          </a:graphicData>
        </a:graphic>
      </p:graphicFrame>
      <p:sp>
        <p:nvSpPr>
          <p:cNvPr id="6" name="5 Metin kutusu"/>
          <p:cNvSpPr txBox="1"/>
          <p:nvPr/>
        </p:nvSpPr>
        <p:spPr>
          <a:xfrm>
            <a:off x="454107" y="3385809"/>
            <a:ext cx="677108" cy="1584176"/>
          </a:xfrm>
          <a:prstGeom prst="rect">
            <a:avLst/>
          </a:prstGeom>
          <a:noFill/>
        </p:spPr>
        <p:txBody>
          <a:bodyPr vert="vert270" wrap="square" rtlCol="0">
            <a:spAutoFit/>
          </a:bodyPr>
          <a:lstStyle/>
          <a:p>
            <a:pPr algn="ctr"/>
            <a:r>
              <a:rPr lang="tr-TR" sz="3200" b="1" dirty="0">
                <a:solidFill>
                  <a:schemeClr val="accent2"/>
                </a:solidFill>
              </a:rPr>
              <a:t>SÖZEL</a:t>
            </a:r>
            <a:endParaRPr lang="tr-TR" sz="2400" b="1" dirty="0">
              <a:solidFill>
                <a:schemeClr val="accent2"/>
              </a:solidFill>
            </a:endParaRPr>
          </a:p>
        </p:txBody>
      </p:sp>
      <p:sp>
        <p:nvSpPr>
          <p:cNvPr id="7" name="6 Metin kutusu"/>
          <p:cNvSpPr txBox="1"/>
          <p:nvPr/>
        </p:nvSpPr>
        <p:spPr>
          <a:xfrm>
            <a:off x="437975" y="5039310"/>
            <a:ext cx="677108" cy="1754326"/>
          </a:xfrm>
          <a:prstGeom prst="rect">
            <a:avLst/>
          </a:prstGeom>
          <a:noFill/>
        </p:spPr>
        <p:txBody>
          <a:bodyPr vert="vert270" wrap="square" rtlCol="0">
            <a:spAutoFit/>
          </a:bodyPr>
          <a:lstStyle/>
          <a:p>
            <a:pPr algn="ctr"/>
            <a:r>
              <a:rPr lang="tr-TR" sz="3200" b="1" dirty="0">
                <a:solidFill>
                  <a:schemeClr val="accent2"/>
                </a:solidFill>
              </a:rPr>
              <a:t>EA</a:t>
            </a:r>
          </a:p>
        </p:txBody>
      </p:sp>
      <p:sp>
        <p:nvSpPr>
          <p:cNvPr id="9" name="8 Metin kutusu"/>
          <p:cNvSpPr txBox="1"/>
          <p:nvPr/>
        </p:nvSpPr>
        <p:spPr>
          <a:xfrm>
            <a:off x="437975" y="1612993"/>
            <a:ext cx="677108" cy="1772816"/>
          </a:xfrm>
          <a:prstGeom prst="rect">
            <a:avLst/>
          </a:prstGeom>
          <a:noFill/>
        </p:spPr>
        <p:txBody>
          <a:bodyPr vert="vert270" wrap="square" rtlCol="0">
            <a:spAutoFit/>
          </a:bodyPr>
          <a:lstStyle/>
          <a:p>
            <a:pPr algn="ctr"/>
            <a:r>
              <a:rPr lang="tr-TR" sz="3200" b="1" dirty="0">
                <a:solidFill>
                  <a:schemeClr val="accent2"/>
                </a:solidFill>
              </a:rPr>
              <a:t>SAYISAL</a:t>
            </a:r>
          </a:p>
        </p:txBody>
      </p:sp>
    </p:spTree>
    <p:extLst>
      <p:ext uri="{BB962C8B-B14F-4D97-AF65-F5344CB8AC3E}">
        <p14:creationId xmlns:p14="http://schemas.microsoft.com/office/powerpoint/2010/main" val="1587293358"/>
      </p:ext>
    </p:extLst>
  </p:cSld>
  <p:clrMapOvr>
    <a:masterClrMapping/>
  </p:clrMapOvr>
  <p:transition advTm="1614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8503" y="429927"/>
            <a:ext cx="8719242" cy="1125741"/>
          </a:xfrm>
        </p:spPr>
        <p:txBody>
          <a:bodyPr anchor="ctr">
            <a:noAutofit/>
          </a:bodyPr>
          <a:lstStyle/>
          <a:p>
            <a:pPr algn="ctr"/>
            <a:r>
              <a:rPr lang="tr-TR" sz="5400" b="1" dirty="0" smtClean="0">
                <a:latin typeface="Times New Roman" panose="02020603050405020304" pitchFamily="18" charset="0"/>
                <a:cs typeface="Times New Roman" panose="02020603050405020304" pitchFamily="18" charset="0"/>
              </a:rPr>
              <a:t>YGS BARAJLARI</a:t>
            </a:r>
            <a:endParaRPr lang="tr-TR" sz="5400" b="1" dirty="0">
              <a:latin typeface="Times New Roman" panose="02020603050405020304" pitchFamily="18" charset="0"/>
              <a:cs typeface="Times New Roman" panose="02020603050405020304" pitchFamily="18" charset="0"/>
            </a:endParaRPr>
          </a:p>
        </p:txBody>
      </p:sp>
      <p:sp>
        <p:nvSpPr>
          <p:cNvPr id="3" name="2 Metin Yer Tutucusu"/>
          <p:cNvSpPr>
            <a:spLocks noGrp="1"/>
          </p:cNvSpPr>
          <p:nvPr>
            <p:ph type="body" idx="1"/>
          </p:nvPr>
        </p:nvSpPr>
        <p:spPr>
          <a:xfrm>
            <a:off x="368135" y="1700808"/>
            <a:ext cx="9458617" cy="5157192"/>
          </a:xfrm>
        </p:spPr>
        <p:txBody>
          <a:bodyPr>
            <a:normAutofit/>
          </a:bodyPr>
          <a:lstStyle/>
          <a:p>
            <a:r>
              <a:rPr lang="tr-TR" sz="3600" b="1" dirty="0">
                <a:solidFill>
                  <a:srgbClr val="0070C0"/>
                </a:solidFill>
              </a:rPr>
              <a:t>150 BARAJI </a:t>
            </a:r>
          </a:p>
          <a:p>
            <a:r>
              <a:rPr lang="tr-TR" b="1" dirty="0" smtClean="0"/>
              <a:t>*ÖNLİSANS PROGRAMLAR</a:t>
            </a:r>
          </a:p>
          <a:p>
            <a:r>
              <a:rPr lang="tr-TR" b="1" dirty="0" smtClean="0">
                <a:solidFill>
                  <a:schemeClr val="bg1"/>
                </a:solidFill>
              </a:rPr>
              <a:t>*AÇIKÖĞRETİM ÖNLİSANS-LİSANS PROGRAMLARI</a:t>
            </a:r>
          </a:p>
          <a:p>
            <a:r>
              <a:rPr lang="tr-TR" b="1" dirty="0" smtClean="0"/>
              <a:t>*ÖZEL YETENEK PROGRAMLARI</a:t>
            </a:r>
          </a:p>
          <a:p>
            <a:endParaRPr lang="tr-TR" b="1" dirty="0" smtClean="0"/>
          </a:p>
          <a:p>
            <a:r>
              <a:rPr lang="tr-TR" sz="3600" b="1" dirty="0">
                <a:solidFill>
                  <a:srgbClr val="0070C0"/>
                </a:solidFill>
              </a:rPr>
              <a:t>180 BARAJI</a:t>
            </a:r>
          </a:p>
          <a:p>
            <a:r>
              <a:rPr lang="tr-TR" b="1" dirty="0" smtClean="0"/>
              <a:t>*YGS İLE ALAN LİSANS PROGRAMLARI</a:t>
            </a:r>
          </a:p>
          <a:p>
            <a:r>
              <a:rPr lang="tr-TR" b="1" dirty="0" smtClean="0">
                <a:solidFill>
                  <a:schemeClr val="bg1"/>
                </a:solidFill>
              </a:rPr>
              <a:t>*LYS SINAVINA GİRİŞ BARAJI</a:t>
            </a:r>
          </a:p>
          <a:p>
            <a:r>
              <a:rPr lang="tr-TR" b="1" i="1" dirty="0"/>
              <a:t>(POLİS-ASTSUBAY BARAJLARI HER YIL ALIM MİKTARINA GÖRE DEĞİŞMEKTEDİR)</a:t>
            </a:r>
          </a:p>
          <a:p>
            <a:r>
              <a:rPr lang="tr-TR" dirty="0" smtClean="0"/>
              <a:t> </a:t>
            </a:r>
            <a:endParaRPr lang="tr-TR" dirty="0"/>
          </a:p>
        </p:txBody>
      </p:sp>
    </p:spTree>
    <p:extLst>
      <p:ext uri="{BB962C8B-B14F-4D97-AF65-F5344CB8AC3E}">
        <p14:creationId xmlns:p14="http://schemas.microsoft.com/office/powerpoint/2010/main" val="92014466"/>
      </p:ext>
    </p:extLst>
  </p:cSld>
  <p:clrMapOvr>
    <a:masterClrMapping/>
  </p:clrMapOvr>
  <p:transition advTm="1478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55638" y="1358954"/>
            <a:ext cx="8596668" cy="1826581"/>
          </a:xfrm>
        </p:spPr>
        <p:txBody>
          <a:bodyPr anchor="ctr"/>
          <a:lstStyle/>
          <a:p>
            <a:pPr algn="ctr"/>
            <a:r>
              <a:rPr lang="tr-TR" sz="4800" b="1" dirty="0" smtClean="0">
                <a:latin typeface="Times New Roman" panose="02020603050405020304" pitchFamily="18" charset="0"/>
                <a:cs typeface="Times New Roman" panose="02020603050405020304" pitchFamily="18" charset="0"/>
              </a:rPr>
              <a:t>YGS’NİN YERLEŞTİRME PUANINA ETKİSİ</a:t>
            </a:r>
            <a:endParaRPr lang="tr-TR" sz="4800" b="1" dirty="0">
              <a:latin typeface="Times New Roman" panose="02020603050405020304" pitchFamily="18" charset="0"/>
              <a:cs typeface="Times New Roman" panose="02020603050405020304" pitchFamily="18" charset="0"/>
            </a:endParaRPr>
          </a:p>
        </p:txBody>
      </p:sp>
      <p:sp>
        <p:nvSpPr>
          <p:cNvPr id="3" name="2 Metin Yer Tutucusu"/>
          <p:cNvSpPr>
            <a:spLocks noGrp="1"/>
          </p:cNvSpPr>
          <p:nvPr>
            <p:ph type="body" idx="1"/>
          </p:nvPr>
        </p:nvSpPr>
        <p:spPr>
          <a:xfrm>
            <a:off x="967772" y="3618207"/>
            <a:ext cx="7772400" cy="1509712"/>
          </a:xfrm>
        </p:spPr>
        <p:txBody>
          <a:bodyPr anchor="ctr">
            <a:normAutofit/>
          </a:bodyPr>
          <a:lstStyle/>
          <a:p>
            <a:pPr algn="ctr"/>
            <a:r>
              <a:rPr lang="tr-TR" sz="6600" b="1" dirty="0"/>
              <a:t>ORTALAMA </a:t>
            </a:r>
            <a:r>
              <a:rPr lang="tr-TR" sz="6600" b="1" dirty="0">
                <a:latin typeface="+mj-lt"/>
              </a:rPr>
              <a:t>%40</a:t>
            </a:r>
          </a:p>
        </p:txBody>
      </p:sp>
    </p:spTree>
    <p:extLst>
      <p:ext uri="{BB962C8B-B14F-4D97-AF65-F5344CB8AC3E}">
        <p14:creationId xmlns:p14="http://schemas.microsoft.com/office/powerpoint/2010/main" val="3946554905"/>
      </p:ext>
    </p:extLst>
  </p:cSld>
  <p:clrMapOvr>
    <a:masterClrMapping/>
  </p:clrMapOvr>
  <p:transition advTm="9108"/>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105</TotalTime>
  <Words>1141</Words>
  <Application>Microsoft Office PowerPoint</Application>
  <PresentationFormat>Geniş ekran</PresentationFormat>
  <Paragraphs>395</Paragraphs>
  <Slides>30</Slides>
  <Notes>9</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30</vt:i4>
      </vt:variant>
    </vt:vector>
  </HeadingPairs>
  <TitlesOfParts>
    <vt:vector size="40" baseType="lpstr">
      <vt:lpstr>Arial</vt:lpstr>
      <vt:lpstr>Arial Black</vt:lpstr>
      <vt:lpstr>Calibri</vt:lpstr>
      <vt:lpstr>华文细黑</vt:lpstr>
      <vt:lpstr>华文新魏</vt:lpstr>
      <vt:lpstr>Times New Roman</vt:lpstr>
      <vt:lpstr>Trebuchet MS</vt:lpstr>
      <vt:lpstr>Wingdings</vt:lpstr>
      <vt:lpstr>Wingdings 3</vt:lpstr>
      <vt:lpstr>Kristal</vt:lpstr>
      <vt:lpstr>2016 ygs lys sınav sistemi</vt:lpstr>
      <vt:lpstr>PowerPoint Sunusu</vt:lpstr>
      <vt:lpstr>PowerPoint Sunusu</vt:lpstr>
      <vt:lpstr>YGS</vt:lpstr>
      <vt:lpstr>PowerPoint Sunusu</vt:lpstr>
      <vt:lpstr>YGS SORU SAYILARI</vt:lpstr>
      <vt:lpstr>YGS TESTLERİNİN YÜZDELİK ETKİLERİ</vt:lpstr>
      <vt:lpstr>YGS BARAJLARI</vt:lpstr>
      <vt:lpstr>YGS’NİN YERLEŞTİRME PUANINA ETKİSİ</vt:lpstr>
      <vt:lpstr>SINAVSIZ GEÇİŞ</vt:lpstr>
      <vt:lpstr>SINAVSIZ GEÇİŞ ÖNCELİKLERİ</vt:lpstr>
      <vt:lpstr>DİKKAT: YGS Barajı Olacak</vt:lpstr>
      <vt:lpstr>2. AŞAMA: LİSANS YERLEŞTİRME SINAVI  (LYS)</vt:lpstr>
      <vt:lpstr>LYS</vt:lpstr>
      <vt:lpstr>LYS SINAVLARI (2016)</vt:lpstr>
      <vt:lpstr>PowerPoint Sunusu</vt:lpstr>
      <vt:lpstr>PowerPoint Sunusu</vt:lpstr>
      <vt:lpstr>PowerPoint Sunusu</vt:lpstr>
      <vt:lpstr>PowerPoint Sunusu</vt:lpstr>
      <vt:lpstr>PowerPoint Sunusu</vt:lpstr>
      <vt:lpstr>PowerPoint Sunusu</vt:lpstr>
      <vt:lpstr>PowerPoint Sunusu</vt:lpstr>
      <vt:lpstr>YGS LYS MERAK EDİLEN SORULAR VE CEVAPLARI</vt:lpstr>
      <vt:lpstr>PowerPoint Sunusu</vt:lpstr>
      <vt:lpstr>PowerPoint Sunusu</vt:lpstr>
      <vt:lpstr>PowerPoint Sunusu</vt:lpstr>
      <vt:lpstr>PowerPoint Sunusu</vt:lpstr>
      <vt:lpstr>PowerPoint Sunusu</vt:lpstr>
      <vt:lpstr>PowerPoint Sunusu</vt:lpstr>
      <vt:lpstr>  KEŞAN İLÇE MİLLİ EĞİTİM MÜDÜRLÜĞÜ SINAVA GİRECEK TÜM ÖĞRENCİLERE BAŞARILAR DİLER…</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ygs lys sınav sistemi</dc:title>
  <dc:creator>ADMIN</dc:creator>
  <cp:lastModifiedBy>kesanmem</cp:lastModifiedBy>
  <cp:revision>24</cp:revision>
  <dcterms:created xsi:type="dcterms:W3CDTF">2016-02-29T11:11:36Z</dcterms:created>
  <dcterms:modified xsi:type="dcterms:W3CDTF">2016-03-01T07:24:36Z</dcterms:modified>
</cp:coreProperties>
</file>