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5" r:id="rId3"/>
    <p:sldId id="286" r:id="rId4"/>
    <p:sldId id="287" r:id="rId5"/>
    <p:sldId id="288" r:id="rId6"/>
    <p:sldId id="289" r:id="rId7"/>
    <p:sldId id="257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92" r:id="rId18"/>
    <p:sldId id="293" r:id="rId19"/>
    <p:sldId id="294" r:id="rId20"/>
    <p:sldId id="296" r:id="rId21"/>
    <p:sldId id="297" r:id="rId22"/>
    <p:sldId id="298" r:id="rId23"/>
    <p:sldId id="295" r:id="rId2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FFFFCC"/>
    <a:srgbClr val="FFFF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7AC3CCA-C797-4891-BE02-D94E43425B78}" styleName="Orta Stil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Orta Stil 4 - Vurgu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71" autoAdjust="0"/>
  </p:normalViewPr>
  <p:slideViewPr>
    <p:cSldViewPr showGuides="1">
      <p:cViewPr varScale="1">
        <p:scale>
          <a:sx n="69" d="100"/>
          <a:sy n="69" d="100"/>
        </p:scale>
        <p:origin x="142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79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22232-24EC-4E57-9B25-2F2E07DE9FCD}" type="datetimeFigureOut">
              <a:rPr lang="tr-TR" smtClean="0"/>
              <a:pPr/>
              <a:t>9.12.2020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573F8-0179-4B9D-8B3B-430CF8425E2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5626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22232-24EC-4E57-9B25-2F2E07DE9FCD}" type="datetimeFigureOut">
              <a:rPr lang="tr-TR" smtClean="0"/>
              <a:pPr/>
              <a:t>9.12.2020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573F8-0179-4B9D-8B3B-430CF8425E2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7529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22232-24EC-4E57-9B25-2F2E07DE9FCD}" type="datetimeFigureOut">
              <a:rPr lang="tr-TR" smtClean="0"/>
              <a:pPr/>
              <a:t>9.12.2020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573F8-0179-4B9D-8B3B-430CF8425E2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7609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22232-24EC-4E57-9B25-2F2E07DE9FCD}" type="datetimeFigureOut">
              <a:rPr lang="tr-TR" smtClean="0"/>
              <a:pPr/>
              <a:t>9.12.2020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573F8-0179-4B9D-8B3B-430CF8425E2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5446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22232-24EC-4E57-9B25-2F2E07DE9FCD}" type="datetimeFigureOut">
              <a:rPr lang="tr-TR" smtClean="0"/>
              <a:pPr/>
              <a:t>9.12.2020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573F8-0179-4B9D-8B3B-430CF8425E2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0317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22232-24EC-4E57-9B25-2F2E07DE9FCD}" type="datetimeFigureOut">
              <a:rPr lang="tr-TR" smtClean="0"/>
              <a:pPr/>
              <a:t>9.12.2020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573F8-0179-4B9D-8B3B-430CF8425E2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7772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22232-24EC-4E57-9B25-2F2E07DE9FCD}" type="datetimeFigureOut">
              <a:rPr lang="tr-TR" smtClean="0"/>
              <a:pPr/>
              <a:t>9.12.2020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573F8-0179-4B9D-8B3B-430CF8425E2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9610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22232-24EC-4E57-9B25-2F2E07DE9FCD}" type="datetimeFigureOut">
              <a:rPr lang="tr-TR" smtClean="0"/>
              <a:pPr/>
              <a:t>9.12.2020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573F8-0179-4B9D-8B3B-430CF8425E2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147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22232-24EC-4E57-9B25-2F2E07DE9FCD}" type="datetimeFigureOut">
              <a:rPr lang="tr-TR" smtClean="0"/>
              <a:pPr/>
              <a:t>9.12.2020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573F8-0179-4B9D-8B3B-430CF8425E2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3746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22232-24EC-4E57-9B25-2F2E07DE9FCD}" type="datetimeFigureOut">
              <a:rPr lang="tr-TR" smtClean="0"/>
              <a:pPr/>
              <a:t>9.12.2020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573F8-0179-4B9D-8B3B-430CF8425E2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570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22232-24EC-4E57-9B25-2F2E07DE9FCD}" type="datetimeFigureOut">
              <a:rPr lang="tr-TR" smtClean="0"/>
              <a:pPr/>
              <a:t>9.12.2020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573F8-0179-4B9D-8B3B-430CF8425E2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677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otGrid">
          <a:fgClr>
            <a:schemeClr val="accent1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E22232-24EC-4E57-9B25-2F2E07DE9FCD}" type="datetimeFigureOut">
              <a:rPr lang="tr-TR" smtClean="0"/>
              <a:pPr/>
              <a:t>9.12.2020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C573F8-0179-4B9D-8B3B-430CF8425E2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3671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556792"/>
            <a:ext cx="6584975" cy="4641868"/>
          </a:xfrm>
          <a:prstGeom prst="rect">
            <a:avLst/>
          </a:prstGeom>
        </p:spPr>
      </p:pic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1470025"/>
          </a:xfrm>
        </p:spPr>
        <p:txBody>
          <a:bodyPr/>
          <a:lstStyle/>
          <a:p>
            <a:r>
              <a:rPr lang="tr-TR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4006 </a:t>
            </a:r>
            <a:r>
              <a:rPr lang="tr-TR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TÜBİTAK BİLİM FUARLARI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467544" y="2276872"/>
            <a:ext cx="7992888" cy="3361928"/>
          </a:xfrm>
        </p:spPr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28370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ÖNEMLİ BİLGİ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Başvuruda sunulan alt projeler;  </a:t>
            </a:r>
            <a:r>
              <a:rPr lang="tr-TR" sz="2800" u="sng" dirty="0">
                <a:latin typeface="Times New Roman" pitchFamily="18" charset="0"/>
                <a:cs typeface="Times New Roman" pitchFamily="18" charset="0"/>
              </a:rPr>
              <a:t>Araştırma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tr-TR" sz="28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u="heavy" dirty="0">
                <a:latin typeface="Times New Roman" pitchFamily="18" charset="0"/>
                <a:cs typeface="Times New Roman" pitchFamily="18" charset="0"/>
              </a:rPr>
              <a:t>İnceleme 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veya </a:t>
            </a:r>
            <a:r>
              <a:rPr lang="tr-TR" sz="2800" u="heavy" dirty="0">
                <a:latin typeface="Times New Roman" pitchFamily="18" charset="0"/>
                <a:cs typeface="Times New Roman" pitchFamily="18" charset="0"/>
              </a:rPr>
              <a:t>Tasarım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proje türlerine ve tematik alt proje alanlarına uygun olarak hazırlanmalıdır. </a:t>
            </a:r>
          </a:p>
          <a:p>
            <a:pPr>
              <a:lnSpc>
                <a:spcPct val="150000"/>
              </a:lnSpc>
            </a:pP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Başvuruda tüm alt proje türlerinin yer alması değerlendirme sürecinde dikkate alınır!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33104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tr-TR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ALT PROJE TÜRLERİ</a:t>
            </a: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3278142"/>
              </p:ext>
            </p:extLst>
          </p:nvPr>
        </p:nvGraphicFramePr>
        <p:xfrm>
          <a:off x="457200" y="1124744"/>
          <a:ext cx="8229600" cy="5303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74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54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530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tr-TR" sz="20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ARAŞTIRMA ALT</a:t>
                      </a:r>
                      <a:r>
                        <a:rPr lang="tr-TR" sz="2000" b="1" baseline="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PROJESİ</a:t>
                      </a:r>
                      <a:endParaRPr lang="tr-TR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tr-TR" sz="20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Öğrencilerin farklı alanlardaki problemlerin çözümüne yönelik hipotezler ortaya koyup test ettikleri ve elde ettikleri bulguları yorumladıkları alt projelerdir</a:t>
                      </a:r>
                      <a:endParaRPr lang="tr-TR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30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tr-TR" sz="20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TASARIM</a:t>
                      </a:r>
                      <a:r>
                        <a:rPr lang="tr-TR" sz="2000" b="1" baseline="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ALT PROJESİ</a:t>
                      </a:r>
                      <a:endParaRPr lang="tr-TR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tr-TR" sz="2000" dirty="0">
                          <a:latin typeface="Times New Roman" pitchFamily="18" charset="0"/>
                          <a:cs typeface="Times New Roman" pitchFamily="18" charset="0"/>
                        </a:rPr>
                        <a:t>Öğrencilerin</a:t>
                      </a:r>
                      <a:r>
                        <a:rPr lang="tr-TR" sz="2000" baseline="0" dirty="0">
                          <a:latin typeface="Times New Roman" pitchFamily="18" charset="0"/>
                          <a:cs typeface="Times New Roman" pitchFamily="18" charset="0"/>
                        </a:rPr>
                        <a:t> günlük hayatlarında karşılaştıkları bir problemi çözecek ya da bir işi daha iyi yapacak model/araç geliştirip test ettikleri projelerdir.</a:t>
                      </a:r>
                      <a:endParaRPr lang="tr-TR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530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tr-TR" sz="20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İNCELEME ALT PROJESİ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tr-TR" sz="20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Öğrencilerin merak ettikleri bir konuyla ilgili daha önceden üretilmiş olan bilgileri kapsamlı bir şekilde inceleyip konuya ilişkin genel bulgular ortaya koydukları alt projelerdir</a:t>
                      </a:r>
                      <a:endParaRPr lang="tr-TR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1643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>
            <a:normAutofit/>
          </a:bodyPr>
          <a:lstStyle/>
          <a:p>
            <a:r>
              <a:rPr lang="tr-TR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Bilim Fuarınızda yer alan projeler aşağıdaki 43 tematik alandan </a:t>
            </a:r>
            <a:br>
              <a:rPr lang="tr-TR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en az </a:t>
            </a:r>
            <a:r>
              <a:rPr lang="tr-TR" sz="20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 tanesini içermelidir.</a:t>
            </a:r>
            <a:endParaRPr lang="tr-TR" sz="20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92696"/>
            <a:ext cx="8424936" cy="6014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787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0364" y="332656"/>
            <a:ext cx="8363272" cy="1143000"/>
          </a:xfrm>
        </p:spPr>
        <p:txBody>
          <a:bodyPr>
            <a:normAutofit/>
          </a:bodyPr>
          <a:lstStyle/>
          <a:p>
            <a:r>
              <a:rPr lang="tr-TR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BAŞVURU SÜRECİ – YAZIM KRİTERLERİ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Başvuruda alt projelerin amaç, yöntem ve beklenen sonucunun belirtilmesi, projenin bilimsel dille </a:t>
            </a:r>
            <a:r>
              <a:rPr lang="tr-TR" sz="2400">
                <a:latin typeface="Times New Roman" pitchFamily="18" charset="0"/>
                <a:cs typeface="Times New Roman" pitchFamily="18" charset="0"/>
              </a:rPr>
              <a:t>(tamamlanmamış projeler için: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edilgen dille, 3. çoğul şahıs özne üzerinden, geniş ya da gelecek zamanlı cümlelerle ve bilimsel çalışma alt basamakları kullanılarak ) yazılması gerekir.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Amaç: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en az 20 en fazla 50 kelime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Yöntem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: en az 50 en fazla 150 kelime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Beklenen Sonuç: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ise en az 50 en fazla 150 kelime aralığında olmalıdır.</a:t>
            </a:r>
          </a:p>
        </p:txBody>
      </p:sp>
    </p:spTree>
    <p:extLst>
      <p:ext uri="{BB962C8B-B14F-4D97-AF65-F5344CB8AC3E}">
        <p14:creationId xmlns:p14="http://schemas.microsoft.com/office/powerpoint/2010/main" val="302989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BAŞVURU SÜRECİ – ÖZGÜNLÜK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Bilim ve Toplum Programları Müdürlüğü, proje önerisi ile daha önce (ya da mevcut çağrı kapsamında) TÜBİTAK’a önerilen projeler arasında karşılaştırma yaparak benzerlik kontrolü yapabilir.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Müdürlükçe belirlenecek oranın üzerinde benzerlik olan projeler için </a:t>
            </a:r>
            <a:r>
              <a:rPr lang="tr-TR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değerlendirmeye almama ve/veya etik ihlali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cezai müeyyideleri uygulanabilir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2001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6976"/>
          </a:xfrm>
        </p:spPr>
        <p:txBody>
          <a:bodyPr/>
          <a:lstStyle/>
          <a:p>
            <a:r>
              <a:rPr lang="tr-TR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BAŞVURU SÜRECİ – ETİK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908720"/>
            <a:ext cx="7056784" cy="5603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184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229600" cy="1143000"/>
          </a:xfrm>
        </p:spPr>
        <p:txBody>
          <a:bodyPr/>
          <a:lstStyle/>
          <a:p>
            <a:r>
              <a:rPr lang="tr-TR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BAŞVURU SÜRECİ – AMAÇ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Bilim Fuarlarına başvuruda bulunan öğrencilerin 2204/A Lise Öğrencileri Araştırma Projeleri Yarışması ve 2204/B Ortaokul Öğrencileri Araştırma Projeleri Yarışması’na katılmaları önerilir.</a:t>
            </a:r>
          </a:p>
        </p:txBody>
      </p:sp>
    </p:spTree>
    <p:extLst>
      <p:ext uri="{BB962C8B-B14F-4D97-AF65-F5344CB8AC3E}">
        <p14:creationId xmlns:p14="http://schemas.microsoft.com/office/powerpoint/2010/main" val="396023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tr-TR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DEĞERLENDİRME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Her bir alt proje, alanlarında uzman olan en az üç (3) dış danışman tarafından alt projenin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Amaç,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Yöntem,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Beklenen sonucu,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Bilimsel dili ve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Programın genel amaçları ile uyumluluk kriterlerine göre çevrimiçi sistem üzerinden bilimsel olarak değerlendirilir ve dış danışman puanlarının aritmetik ortalaması alınır.</a:t>
            </a:r>
          </a:p>
        </p:txBody>
      </p:sp>
    </p:spTree>
    <p:extLst>
      <p:ext uri="{BB962C8B-B14F-4D97-AF65-F5344CB8AC3E}">
        <p14:creationId xmlns:p14="http://schemas.microsoft.com/office/powerpoint/2010/main" val="2915286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</p:spPr>
        <p:txBody>
          <a:bodyPr/>
          <a:lstStyle/>
          <a:p>
            <a:r>
              <a:rPr lang="tr-TR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DEĞERLENDİRME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Bilimsel değerlendirme sonucuna göre en az alt proje sayısını sağlayan kurum/kuruluşun alt proje puanlarının aritmetik ortalaması, Bilim Fuarının Değerlendirme Puanı olarak alınır.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En az alt proje sayısını sağlamayan proje başvurusu reddedilir. 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Ret gerekçeleri başvuru sahiplerine http://bilimiz.tubitak.gov.tr adresi üzerinden iletilir.</a:t>
            </a:r>
          </a:p>
        </p:txBody>
      </p:sp>
    </p:spTree>
    <p:extLst>
      <p:ext uri="{BB962C8B-B14F-4D97-AF65-F5344CB8AC3E}">
        <p14:creationId xmlns:p14="http://schemas.microsoft.com/office/powerpoint/2010/main" val="97596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143000"/>
          </a:xfrm>
        </p:spPr>
        <p:txBody>
          <a:bodyPr/>
          <a:lstStyle/>
          <a:p>
            <a:r>
              <a:rPr lang="tr-TR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DEĞERLENDİRME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Destek verilecek Bilim Fuarları değerlendirme puanına göre belirlenir, Başkanlık onayı ile kesinleşir ve http://bilimiz.tubitak.gov.tr adresinde ilan edilir.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Bilimsel değerlendirmede sergilenmesi uygun bulunmayan alt projelerin desteklenen Bilim Fuarında sergilenmesi yasaktır. Sergilenmesi durumunda izleyici raporuyla TÜBİTAK’a bildirilir.</a:t>
            </a:r>
          </a:p>
        </p:txBody>
      </p:sp>
    </p:spTree>
    <p:extLst>
      <p:ext uri="{BB962C8B-B14F-4D97-AF65-F5344CB8AC3E}">
        <p14:creationId xmlns:p14="http://schemas.microsoft.com/office/powerpoint/2010/main" val="4077840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tr-TR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4006 BİLİM FUARI NEDİR?</a:t>
            </a:r>
            <a:endParaRPr lang="tr-TR" u="sng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124744"/>
            <a:ext cx="8712968" cy="5616624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60000"/>
              </a:lnSpc>
              <a:buNone/>
            </a:pPr>
            <a:r>
              <a:rPr lang="tr-TR" sz="8800" b="1" dirty="0">
                <a:latin typeface="Times New Roman" pitchFamily="18" charset="0"/>
                <a:cs typeface="Times New Roman" pitchFamily="18" charset="0"/>
              </a:rPr>
              <a:t>4006 Bilim Fuarları Türkiye’de 9 yıldır uygulanmaktadır. 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tr-TR" sz="8800" b="1" dirty="0">
                <a:latin typeface="Times New Roman" pitchFamily="18" charset="0"/>
                <a:cs typeface="Times New Roman" pitchFamily="18" charset="0"/>
              </a:rPr>
              <a:t>Bu organizasyonun ana amaçları 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tr-TR" sz="8800" b="1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tr-TR" sz="8800" dirty="0">
                <a:latin typeface="Times New Roman" pitchFamily="18" charset="0"/>
                <a:cs typeface="Times New Roman" pitchFamily="18" charset="0"/>
              </a:rPr>
              <a:t>Devlet okullarının TÜBİTAK ve Milli Eğitim Müdürlükleri tarafından maddi ve manevi olarak desteklenmesi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tr-TR" sz="8800" b="1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tr-TR" sz="8800" dirty="0">
                <a:latin typeface="Times New Roman" pitchFamily="18" charset="0"/>
                <a:cs typeface="Times New Roman" pitchFamily="18" charset="0"/>
              </a:rPr>
              <a:t>Öğrencilerin ve öğretmenlerin proje temelli bilimsel çalışmalara teşvik edilmesi ve bilimin öğrencilere sevdirilmesi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tr-TR" sz="8800" b="1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tr-TR" sz="8800" dirty="0">
                <a:latin typeface="Times New Roman" pitchFamily="18" charset="0"/>
                <a:cs typeface="Times New Roman" pitchFamily="18" charset="0"/>
              </a:rPr>
              <a:t>Bilim okur yazarı bir toplum oluşturulması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tr-TR" sz="8800" b="1" dirty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tr-TR" sz="8800" dirty="0">
                <a:latin typeface="Times New Roman" pitchFamily="18" charset="0"/>
                <a:cs typeface="Times New Roman" pitchFamily="18" charset="0"/>
              </a:rPr>
              <a:t>Gelişmiş ülkelerle eğitim, bilim ve teknoloji bakımından rekabetin sağlanması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tr-TR" sz="8800" b="1" dirty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tr-TR" sz="8800" dirty="0">
                <a:latin typeface="Times New Roman" pitchFamily="18" charset="0"/>
                <a:cs typeface="Times New Roman" pitchFamily="18" charset="0"/>
              </a:rPr>
              <a:t>Öğrencilerin TÜBİTAK 2204-A ve 2204-B yarışmalarına hazırlanmasıdır.</a:t>
            </a:r>
          </a:p>
          <a:p>
            <a:pPr marL="0" indent="0">
              <a:lnSpc>
                <a:spcPct val="160000"/>
              </a:lnSpc>
              <a:buNone/>
            </a:pPr>
            <a:endParaRPr lang="tr-TR" sz="3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7693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210" y="330817"/>
            <a:ext cx="8147580" cy="6538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6396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74" y="179288"/>
            <a:ext cx="8316052" cy="66787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3219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625" y="1052736"/>
            <a:ext cx="8428611" cy="38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1045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612" y="313276"/>
            <a:ext cx="8562775" cy="6068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12052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chemeClr val="accent5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/>
          <a:lstStyle/>
          <a:p>
            <a:r>
              <a:rPr lang="tr-TR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4006 BİLİM FUARI NEDİR?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4006 Bilim Fuarları Programı bir yarışma süreci değildir!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Bu süreçte öğrencilere ilgi duydukları konular kullanılarak bilimsel çalışmalar yaptırmak ve çalışmalarının sonuçlarını topluluk önünde sunma deneyimi yaşatmak amaçlanmaktadır.</a:t>
            </a:r>
          </a:p>
        </p:txBody>
      </p:sp>
    </p:spTree>
    <p:extLst>
      <p:ext uri="{BB962C8B-B14F-4D97-AF65-F5344CB8AC3E}">
        <p14:creationId xmlns:p14="http://schemas.microsoft.com/office/powerpoint/2010/main" val="323842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chemeClr val="accent1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/>
          <a:lstStyle/>
          <a:p>
            <a:r>
              <a:rPr lang="tr-TR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4006 BİLİM FUARI NEDİR?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Bu sebeple sürece öncelikle öğrencileri </a:t>
            </a:r>
            <a:r>
              <a:rPr lang="tr-TR" sz="2400" b="1" u="sng" dirty="0">
                <a:latin typeface="Times New Roman" pitchFamily="18" charset="0"/>
                <a:cs typeface="Times New Roman" pitchFamily="18" charset="0"/>
              </a:rPr>
              <a:t>düşündürerek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başlanmalı, öğrenciler tarafından katılımın yeterli olmaması halinde öğrencilere merak edecekleri konu başlıkları ve problemler verilmeli, öğrenciler bu konu başlıkları üzerinde araştırma yapmaya ve problem çözmeye teşvik edilmelidir. </a:t>
            </a:r>
          </a:p>
        </p:txBody>
      </p:sp>
    </p:spTree>
    <p:extLst>
      <p:ext uri="{BB962C8B-B14F-4D97-AF65-F5344CB8AC3E}">
        <p14:creationId xmlns:p14="http://schemas.microsoft.com/office/powerpoint/2010/main" val="127517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chemeClr val="accent1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/>
          <a:lstStyle/>
          <a:p>
            <a:r>
              <a:rPr lang="tr-TR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4006 BİLİM FUARI NEDİR?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Danışman Öğretmenlerin bu süreçteki esas görevleri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Öğrencilere bilimsel çalışma yapma basamaklarını tanıtmak (problem tespit etme, kaynak tarama, hipotez kurma, hipotezi sınama, sonucu tespit etme, sonucu benzer problemlere yorumlama ve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raporlaştırma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Öğrencilerin proje konusu seçimine rehber olmak.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Proje raporunun bilimsel bir dille yazılması konusunda öğrencilere rehberlik etmektir.</a:t>
            </a:r>
          </a:p>
        </p:txBody>
      </p:sp>
    </p:spTree>
    <p:extLst>
      <p:ext uri="{BB962C8B-B14F-4D97-AF65-F5344CB8AC3E}">
        <p14:creationId xmlns:p14="http://schemas.microsoft.com/office/powerpoint/2010/main" val="191445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/>
          <a:lstStyle/>
          <a:p>
            <a:r>
              <a:rPr lang="tr-TR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4006 BİLİM FUARI NEDİR?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Danışman Öğretmenler öğrencilerin önüne hazır problemler ve hazır çözümler koymaktan kesinlikle kaçınmalı, projeyi öğrenciye yaptırmak yerine kendisi yapmamalıdır!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*** Aksi davranışlar </a:t>
            </a:r>
            <a:r>
              <a:rPr lang="tr-TR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«öğrencilerin bilimsel çalışmalar yapabilme yeteneği kazanması»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önünde büyük bir engel oluşturacaktır! </a:t>
            </a:r>
          </a:p>
        </p:txBody>
      </p:sp>
    </p:spTree>
    <p:extLst>
      <p:ext uri="{BB962C8B-B14F-4D97-AF65-F5344CB8AC3E}">
        <p14:creationId xmlns:p14="http://schemas.microsoft.com/office/powerpoint/2010/main" val="293262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4525963"/>
          </a:xfrm>
        </p:spPr>
        <p:txBody>
          <a:bodyPr/>
          <a:lstStyle/>
          <a:p>
            <a:endParaRPr lang="tr-TR" dirty="0"/>
          </a:p>
          <a:p>
            <a:pPr>
              <a:lnSpc>
                <a:spcPct val="150000"/>
              </a:lnSpc>
            </a:pPr>
            <a:endParaRPr lang="tr-TR" sz="2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tr-TR" dirty="0"/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110255"/>
              </p:ext>
            </p:extLst>
          </p:nvPr>
        </p:nvGraphicFramePr>
        <p:xfrm>
          <a:off x="359532" y="667501"/>
          <a:ext cx="8424936" cy="55229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249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62089">
                <a:tc>
                  <a:txBody>
                    <a:bodyPr/>
                    <a:lstStyle/>
                    <a:p>
                      <a:pPr algn="ctr"/>
                      <a:r>
                        <a:rPr lang="tr-TR" sz="4400" b="1" u="sng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TÜBİTAK 4006 TAKVİMİ</a:t>
                      </a:r>
                      <a:endParaRPr lang="tr-TR" sz="4400" b="1" u="none" dirty="0">
                        <a:solidFill>
                          <a:srgbClr val="FF0000"/>
                        </a:solidFill>
                        <a:latin typeface="+mn-lt"/>
                        <a:cs typeface="+mn-cs"/>
                      </a:endParaRPr>
                    </a:p>
                    <a:p>
                      <a:pPr algn="ctr"/>
                      <a:endParaRPr lang="tr-TR" sz="4400" b="1" u="sng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27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b="1" dirty="0">
                          <a:latin typeface="Times New Roman" pitchFamily="18" charset="0"/>
                          <a:cs typeface="Times New Roman" pitchFamily="18" charset="0"/>
                        </a:rPr>
                        <a:t>İlk Başvuru Tarihi : 25 Kasım 2020</a:t>
                      </a:r>
                    </a:p>
                    <a:p>
                      <a:endParaRPr lang="tr-T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27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b="1" dirty="0">
                          <a:latin typeface="Times New Roman" pitchFamily="18" charset="0"/>
                          <a:cs typeface="Times New Roman" pitchFamily="18" charset="0"/>
                        </a:rPr>
                        <a:t>Son Başvuru : 22 Ocak</a:t>
                      </a:r>
                      <a:r>
                        <a:rPr lang="tr-TR" sz="24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2021 </a:t>
                      </a:r>
                      <a:r>
                        <a:rPr lang="tr-TR" sz="2400" b="1" dirty="0">
                          <a:latin typeface="Times New Roman" pitchFamily="18" charset="0"/>
                          <a:cs typeface="Times New Roman" pitchFamily="18" charset="0"/>
                        </a:rPr>
                        <a:t>(Saat: 17.30)</a:t>
                      </a:r>
                    </a:p>
                    <a:p>
                      <a:endParaRPr lang="tr-T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27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400" b="1" dirty="0">
                          <a:latin typeface="Times New Roman" pitchFamily="18" charset="0"/>
                          <a:cs typeface="Times New Roman" pitchFamily="18" charset="0"/>
                        </a:rPr>
                        <a:t>Sonuçların İlan Edilmesi : Nisan 2021</a:t>
                      </a:r>
                    </a:p>
                    <a:p>
                      <a:endParaRPr lang="tr-T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2089">
                <a:tc>
                  <a:txBody>
                    <a:bodyPr/>
                    <a:lstStyle/>
                    <a:p>
                      <a:r>
                        <a:rPr lang="tr-TR" sz="2400" b="1" dirty="0">
                          <a:latin typeface="Times New Roman" pitchFamily="18" charset="0"/>
                          <a:cs typeface="Times New Roman" pitchFamily="18" charset="0"/>
                        </a:rPr>
                        <a:t>Bilim Fuarları Dönemi : Eylül- Aralık 2021</a:t>
                      </a:r>
                      <a:endParaRPr lang="tr-T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466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14988"/>
            <a:ext cx="8229600" cy="1143000"/>
          </a:xfrm>
        </p:spPr>
        <p:txBody>
          <a:bodyPr>
            <a:normAutofit/>
          </a:bodyPr>
          <a:lstStyle/>
          <a:p>
            <a:r>
              <a:rPr lang="tr-TR" sz="3200" b="1" u="sng" dirty="0">
                <a:solidFill>
                  <a:srgbClr val="FF0000"/>
                </a:solidFill>
              </a:rPr>
              <a:t>HANGİ KURUMLAR 4006’YA BAŞVURABİLİR?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525963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ORTAOKULLAR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LİSELER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BİLSEMLER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Öğretim programlarında fizik, kimya, biyoloji,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türkçe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ve matematik derslerinden en az 3’üne yer veren MESLEKİ EĞİTİM MERKEZLERİ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Bünyesinde 5-12. sınıfların eğitim gördüğü görme, işitme ve zihinsel engelli devlet okulları.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*** Anaokulları, İlkokullar, Üniversiteler ve </a:t>
            </a:r>
            <a:r>
              <a:rPr lang="tr-TR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Özel Okullar </a:t>
            </a:r>
            <a:r>
              <a:rPr lang="tr-TR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4006 programına başvuramaz!</a:t>
            </a:r>
            <a:endParaRPr lang="tr-TR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974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07504" y="1124744"/>
            <a:ext cx="9036496" cy="1143000"/>
          </a:xfrm>
        </p:spPr>
        <p:txBody>
          <a:bodyPr>
            <a:normAutofit/>
          </a:bodyPr>
          <a:lstStyle/>
          <a:p>
            <a:r>
              <a:rPr lang="tr-TR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KURUMLARA GÖRE </a:t>
            </a:r>
            <a:r>
              <a:rPr lang="tr-TR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MİNİMUM – MAKSİMUM PROJE SAYILARI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367564"/>
            <a:ext cx="8229600" cy="4525963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Hizmet Alanı 1 - 4 olan Okullar: 15-25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Bilim ve Sanat Merkezleri (BİLSEM): 15-25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Mesleki Eğitim Merkezleri: 15-25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Hizmet Alanı 5 ve 6 olan Okullar: 10-25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Görme, İşitme ve Zihinsel Engellilere Yönelik Okullar: 5-25</a:t>
            </a:r>
          </a:p>
        </p:txBody>
      </p:sp>
    </p:spTree>
    <p:extLst>
      <p:ext uri="{BB962C8B-B14F-4D97-AF65-F5344CB8AC3E}">
        <p14:creationId xmlns:p14="http://schemas.microsoft.com/office/powerpoint/2010/main" val="183218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3014</TotalTime>
  <Words>840</Words>
  <Application>Microsoft Office PowerPoint</Application>
  <PresentationFormat>Ekran Gösterisi (4:3)</PresentationFormat>
  <Paragraphs>76</Paragraphs>
  <Slides>23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23</vt:i4>
      </vt:variant>
    </vt:vector>
  </HeadingPairs>
  <TitlesOfParts>
    <vt:vector size="27" baseType="lpstr">
      <vt:lpstr>Arial</vt:lpstr>
      <vt:lpstr>Calibri</vt:lpstr>
      <vt:lpstr>Times New Roman</vt:lpstr>
      <vt:lpstr>Ofis Teması</vt:lpstr>
      <vt:lpstr>4006  TÜBİTAK BİLİM FUARLARI</vt:lpstr>
      <vt:lpstr>4006 BİLİM FUARI NEDİR?</vt:lpstr>
      <vt:lpstr>4006 BİLİM FUARI NEDİR?</vt:lpstr>
      <vt:lpstr>4006 BİLİM FUARI NEDİR?</vt:lpstr>
      <vt:lpstr>4006 BİLİM FUARI NEDİR?</vt:lpstr>
      <vt:lpstr>4006 BİLİM FUARI NEDİR?</vt:lpstr>
      <vt:lpstr>PowerPoint Sunusu</vt:lpstr>
      <vt:lpstr>HANGİ KURUMLAR 4006’YA BAŞVURABİLİR?</vt:lpstr>
      <vt:lpstr>KURUMLARA GÖRE  MİNİMUM – MAKSİMUM PROJE SAYILARI</vt:lpstr>
      <vt:lpstr>ÖNEMLİ BİLGİ </vt:lpstr>
      <vt:lpstr>ALT PROJE TÜRLERİ</vt:lpstr>
      <vt:lpstr>Bilim Fuarınızda yer alan projeler aşağıdaki 43 tematik alandan  en az 5 tanesini içermelidir.</vt:lpstr>
      <vt:lpstr>BAŞVURU SÜRECİ – YAZIM KRİTERLERİ</vt:lpstr>
      <vt:lpstr>BAŞVURU SÜRECİ – ÖZGÜNLÜK</vt:lpstr>
      <vt:lpstr>BAŞVURU SÜRECİ – ETİK</vt:lpstr>
      <vt:lpstr>BAŞVURU SÜRECİ – AMAÇ</vt:lpstr>
      <vt:lpstr>DEĞERLENDİRME</vt:lpstr>
      <vt:lpstr>DEĞERLENDİRME</vt:lpstr>
      <vt:lpstr>DEĞERLENDİRME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CASPER</dc:creator>
  <cp:lastModifiedBy>Windows Kullanıcısı</cp:lastModifiedBy>
  <cp:revision>45</cp:revision>
  <dcterms:created xsi:type="dcterms:W3CDTF">2019-12-04T19:16:01Z</dcterms:created>
  <dcterms:modified xsi:type="dcterms:W3CDTF">2020-12-09T10:59:57Z</dcterms:modified>
</cp:coreProperties>
</file>